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7" r:id="rId1"/>
  </p:sldMasterIdLst>
  <p:notesMasterIdLst>
    <p:notesMasterId r:id="rId36"/>
  </p:notesMasterIdLst>
  <p:handoutMasterIdLst>
    <p:handoutMasterId r:id="rId37"/>
  </p:handoutMasterIdLst>
  <p:sldIdLst>
    <p:sldId id="322" r:id="rId2"/>
    <p:sldId id="296" r:id="rId3"/>
    <p:sldId id="323" r:id="rId4"/>
    <p:sldId id="297" r:id="rId5"/>
    <p:sldId id="299" r:id="rId6"/>
    <p:sldId id="324" r:id="rId7"/>
    <p:sldId id="330" r:id="rId8"/>
    <p:sldId id="329" r:id="rId9"/>
    <p:sldId id="301" r:id="rId10"/>
    <p:sldId id="302" r:id="rId11"/>
    <p:sldId id="305" r:id="rId12"/>
    <p:sldId id="306" r:id="rId13"/>
    <p:sldId id="331" r:id="rId14"/>
    <p:sldId id="307" r:id="rId15"/>
    <p:sldId id="308" r:id="rId16"/>
    <p:sldId id="310" r:id="rId17"/>
    <p:sldId id="325" r:id="rId18"/>
    <p:sldId id="311" r:id="rId19"/>
    <p:sldId id="312" r:id="rId20"/>
    <p:sldId id="313" r:id="rId21"/>
    <p:sldId id="317" r:id="rId22"/>
    <p:sldId id="318" r:id="rId23"/>
    <p:sldId id="320" r:id="rId24"/>
    <p:sldId id="319" r:id="rId25"/>
    <p:sldId id="321" r:id="rId26"/>
    <p:sldId id="314" r:id="rId27"/>
    <p:sldId id="327" r:id="rId28"/>
    <p:sldId id="315" r:id="rId29"/>
    <p:sldId id="326" r:id="rId30"/>
    <p:sldId id="316" r:id="rId31"/>
    <p:sldId id="328" r:id="rId32"/>
    <p:sldId id="332" r:id="rId33"/>
    <p:sldId id="333" r:id="rId34"/>
    <p:sldId id="334" r:id="rId35"/>
  </p:sldIdLst>
  <p:sldSz cx="9144000" cy="6858000" type="screen4x3"/>
  <p:notesSz cx="6881813" cy="9296400"/>
  <p:defaultTextStyle>
    <a:defPPr>
      <a:defRPr lang="en-US"/>
    </a:defPPr>
    <a:lvl1pPr algn="l" rtl="0" eaLnBrk="0" fontAlgn="base" hangingPunct="0">
      <a:spcBef>
        <a:spcPct val="0"/>
      </a:spcBef>
      <a:spcAft>
        <a:spcPct val="0"/>
      </a:spcAft>
      <a:defRPr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Narrow" pitchFamily="34" charset="0"/>
        <a:ea typeface="+mn-ea"/>
        <a:cs typeface="+mn-cs"/>
      </a:defRPr>
    </a:lvl5pPr>
    <a:lvl6pPr marL="2286000" algn="l" defTabSz="914400" rtl="0" eaLnBrk="1" latinLnBrk="0" hangingPunct="1">
      <a:defRPr b="1" kern="1200">
        <a:solidFill>
          <a:schemeClr val="tx1"/>
        </a:solidFill>
        <a:latin typeface="Arial Narrow" pitchFamily="34" charset="0"/>
        <a:ea typeface="+mn-ea"/>
        <a:cs typeface="+mn-cs"/>
      </a:defRPr>
    </a:lvl6pPr>
    <a:lvl7pPr marL="2743200" algn="l" defTabSz="914400" rtl="0" eaLnBrk="1" latinLnBrk="0" hangingPunct="1">
      <a:defRPr b="1" kern="1200">
        <a:solidFill>
          <a:schemeClr val="tx1"/>
        </a:solidFill>
        <a:latin typeface="Arial Narrow" pitchFamily="34" charset="0"/>
        <a:ea typeface="+mn-ea"/>
        <a:cs typeface="+mn-cs"/>
      </a:defRPr>
    </a:lvl7pPr>
    <a:lvl8pPr marL="3200400" algn="l" defTabSz="914400" rtl="0" eaLnBrk="1" latinLnBrk="0" hangingPunct="1">
      <a:defRPr b="1" kern="1200">
        <a:solidFill>
          <a:schemeClr val="tx1"/>
        </a:solidFill>
        <a:latin typeface="Arial Narrow" pitchFamily="34" charset="0"/>
        <a:ea typeface="+mn-ea"/>
        <a:cs typeface="+mn-cs"/>
      </a:defRPr>
    </a:lvl8pPr>
    <a:lvl9pPr marL="3657600" algn="l" defTabSz="914400" rtl="0" eaLnBrk="1" latinLnBrk="0" hangingPunct="1">
      <a:defRPr b="1"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94660"/>
  </p:normalViewPr>
  <p:slideViewPr>
    <p:cSldViewPr>
      <p:cViewPr varScale="1">
        <p:scale>
          <a:sx n="62" d="100"/>
          <a:sy n="62" d="100"/>
        </p:scale>
        <p:origin x="-45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200" b="0" smtClean="0"/>
            </a:lvl1pPr>
          </a:lstStyle>
          <a:p>
            <a:pPr>
              <a:defRPr/>
            </a:pPr>
            <a:endParaRPr lang="en-US"/>
          </a:p>
        </p:txBody>
      </p:sp>
      <p:sp>
        <p:nvSpPr>
          <p:cNvPr id="107523"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200" b="0" smtClean="0"/>
            </a:lvl1pPr>
          </a:lstStyle>
          <a:p>
            <a:pPr>
              <a:defRPr/>
            </a:pPr>
            <a:endParaRPr lang="en-US"/>
          </a:p>
        </p:txBody>
      </p:sp>
      <p:sp>
        <p:nvSpPr>
          <p:cNvPr id="107524"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200" b="0" smtClean="0"/>
            </a:lvl1pPr>
          </a:lstStyle>
          <a:p>
            <a:pPr>
              <a:defRPr/>
            </a:pPr>
            <a:endParaRPr lang="en-US"/>
          </a:p>
        </p:txBody>
      </p:sp>
      <p:sp>
        <p:nvSpPr>
          <p:cNvPr id="107525"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defRPr sz="1200" b="0" smtClean="0"/>
            </a:lvl1pPr>
          </a:lstStyle>
          <a:p>
            <a:pPr>
              <a:defRPr/>
            </a:pPr>
            <a:fld id="{921C6BAF-96D0-4326-8B96-16DFEDCBA4BA}" type="slidenum">
              <a:rPr lang="en-US"/>
              <a:pPr>
                <a:defRPr/>
              </a:pPr>
              <a:t>‹#›</a:t>
            </a:fld>
            <a:endParaRPr lang="en-US"/>
          </a:p>
        </p:txBody>
      </p:sp>
    </p:spTree>
    <p:extLst>
      <p:ext uri="{BB962C8B-B14F-4D97-AF65-F5344CB8AC3E}">
        <p14:creationId xmlns:p14="http://schemas.microsoft.com/office/powerpoint/2010/main" val="3419694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82913" cy="463550"/>
          </a:xfrm>
          <a:prstGeom prst="rect">
            <a:avLst/>
          </a:prstGeom>
          <a:noFill/>
          <a:ln w="9525">
            <a:noFill/>
            <a:miter lim="800000"/>
            <a:headEnd/>
            <a:tailEnd/>
          </a:ln>
          <a:effectLst/>
        </p:spPr>
        <p:txBody>
          <a:bodyPr vert="horz" wrap="square" lIns="87444" tIns="43722" rIns="87444" bIns="43722" numCol="1" anchor="t" anchorCtr="0" compatLnSpc="1">
            <a:prstTxWarp prst="textNoShape">
              <a:avLst/>
            </a:prstTxWarp>
          </a:bodyPr>
          <a:lstStyle>
            <a:lvl1pPr defTabSz="874713">
              <a:defRPr sz="1100" b="0" smtClean="0"/>
            </a:lvl1pPr>
          </a:lstStyle>
          <a:p>
            <a:pPr>
              <a:defRPr/>
            </a:pPr>
            <a:endParaRPr lang="en-US"/>
          </a:p>
        </p:txBody>
      </p:sp>
      <p:sp>
        <p:nvSpPr>
          <p:cNvPr id="112643" name="Rectangle 3"/>
          <p:cNvSpPr>
            <a:spLocks noGrp="1" noChangeArrowheads="1"/>
          </p:cNvSpPr>
          <p:nvPr>
            <p:ph type="dt" idx="1"/>
          </p:nvPr>
        </p:nvSpPr>
        <p:spPr bwMode="auto">
          <a:xfrm>
            <a:off x="3897313" y="0"/>
            <a:ext cx="2982912" cy="463550"/>
          </a:xfrm>
          <a:prstGeom prst="rect">
            <a:avLst/>
          </a:prstGeom>
          <a:noFill/>
          <a:ln w="9525">
            <a:noFill/>
            <a:miter lim="800000"/>
            <a:headEnd/>
            <a:tailEnd/>
          </a:ln>
          <a:effectLst/>
        </p:spPr>
        <p:txBody>
          <a:bodyPr vert="horz" wrap="square" lIns="87444" tIns="43722" rIns="87444" bIns="43722" numCol="1" anchor="t" anchorCtr="0" compatLnSpc="1">
            <a:prstTxWarp prst="textNoShape">
              <a:avLst/>
            </a:prstTxWarp>
          </a:bodyPr>
          <a:lstStyle>
            <a:lvl1pPr algn="r" defTabSz="874713">
              <a:defRPr sz="1100" b="0" smtClean="0"/>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688975" y="4416425"/>
            <a:ext cx="5503863" cy="4181475"/>
          </a:xfrm>
          <a:prstGeom prst="rect">
            <a:avLst/>
          </a:prstGeom>
          <a:noFill/>
          <a:ln w="9525">
            <a:noFill/>
            <a:miter lim="800000"/>
            <a:headEnd/>
            <a:tailEnd/>
          </a:ln>
          <a:effectLst/>
        </p:spPr>
        <p:txBody>
          <a:bodyPr vert="horz" wrap="square" lIns="87444" tIns="43722" rIns="87444" bIns="437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831263"/>
            <a:ext cx="2982913" cy="463550"/>
          </a:xfrm>
          <a:prstGeom prst="rect">
            <a:avLst/>
          </a:prstGeom>
          <a:noFill/>
          <a:ln w="9525">
            <a:noFill/>
            <a:miter lim="800000"/>
            <a:headEnd/>
            <a:tailEnd/>
          </a:ln>
          <a:effectLst/>
        </p:spPr>
        <p:txBody>
          <a:bodyPr vert="horz" wrap="square" lIns="87444" tIns="43722" rIns="87444" bIns="43722" numCol="1" anchor="b" anchorCtr="0" compatLnSpc="1">
            <a:prstTxWarp prst="textNoShape">
              <a:avLst/>
            </a:prstTxWarp>
          </a:bodyPr>
          <a:lstStyle>
            <a:lvl1pPr defTabSz="874713">
              <a:defRPr sz="1100" b="0" smtClean="0"/>
            </a:lvl1pPr>
          </a:lstStyle>
          <a:p>
            <a:pPr>
              <a:defRPr/>
            </a:pPr>
            <a:endParaRPr lang="en-US"/>
          </a:p>
        </p:txBody>
      </p:sp>
      <p:sp>
        <p:nvSpPr>
          <p:cNvPr id="112647" name="Rectangle 7"/>
          <p:cNvSpPr>
            <a:spLocks noGrp="1" noChangeArrowheads="1"/>
          </p:cNvSpPr>
          <p:nvPr>
            <p:ph type="sldNum" sz="quarter" idx="5"/>
          </p:nvPr>
        </p:nvSpPr>
        <p:spPr bwMode="auto">
          <a:xfrm>
            <a:off x="3897313" y="8831263"/>
            <a:ext cx="2982912" cy="463550"/>
          </a:xfrm>
          <a:prstGeom prst="rect">
            <a:avLst/>
          </a:prstGeom>
          <a:noFill/>
          <a:ln w="9525">
            <a:noFill/>
            <a:miter lim="800000"/>
            <a:headEnd/>
            <a:tailEnd/>
          </a:ln>
          <a:effectLst/>
        </p:spPr>
        <p:txBody>
          <a:bodyPr vert="horz" wrap="square" lIns="87444" tIns="43722" rIns="87444" bIns="43722" numCol="1" anchor="b" anchorCtr="0" compatLnSpc="1">
            <a:prstTxWarp prst="textNoShape">
              <a:avLst/>
            </a:prstTxWarp>
          </a:bodyPr>
          <a:lstStyle>
            <a:lvl1pPr algn="r" defTabSz="874713">
              <a:defRPr sz="1100" b="0" smtClean="0"/>
            </a:lvl1pPr>
          </a:lstStyle>
          <a:p>
            <a:pPr>
              <a:defRPr/>
            </a:pPr>
            <a:fld id="{9AD7671C-512E-44F8-914A-ECE288FB19E3}" type="slidenum">
              <a:rPr lang="en-US"/>
              <a:pPr>
                <a:defRPr/>
              </a:pPr>
              <a:t>‹#›</a:t>
            </a:fld>
            <a:endParaRPr lang="en-US"/>
          </a:p>
        </p:txBody>
      </p:sp>
    </p:spTree>
    <p:extLst>
      <p:ext uri="{BB962C8B-B14F-4D97-AF65-F5344CB8AC3E}">
        <p14:creationId xmlns:p14="http://schemas.microsoft.com/office/powerpoint/2010/main" val="3685582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A22F4035-B9B8-4E4F-8198-530EFA25FB52}"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D3638A-9984-4E75-9666-71CE33569A9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FAD68BA3-ACB6-4DF4-B617-CD2207A9D84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noChangeArrowheads="1"/>
          </p:cNvSpPr>
          <p:nvPr>
            <p:ph type="dt" sz="half" idx="10"/>
          </p:nvPr>
        </p:nvSpPr>
        <p:spPr>
          <a:ln/>
        </p:spPr>
        <p:txBody>
          <a:bodyPr/>
          <a:lstStyle>
            <a:lvl1pPr>
              <a:defRPr/>
            </a:lvl1pPr>
          </a:lstStyle>
          <a:p>
            <a:pPr>
              <a:defRPr/>
            </a:pPr>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
        <p:nvSpPr>
          <p:cNvPr id="7" name="Rectangle 24"/>
          <p:cNvSpPr>
            <a:spLocks noGrp="1" noChangeArrowheads="1"/>
          </p:cNvSpPr>
          <p:nvPr>
            <p:ph type="sldNum" sz="quarter" idx="12"/>
          </p:nvPr>
        </p:nvSpPr>
        <p:spPr>
          <a:ln/>
        </p:spPr>
        <p:txBody>
          <a:bodyPr/>
          <a:lstStyle>
            <a:lvl1pPr>
              <a:defRPr/>
            </a:lvl1pPr>
          </a:lstStyle>
          <a:p>
            <a:pPr>
              <a:defRPr/>
            </a:pPr>
            <a:fld id="{40FA4362-675B-44B6-B84A-27463EA16DB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8E37EF76-0CD4-4D8C-ACA0-6141D0B52119}"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8645DF5F-33B7-4BC2-9C43-122668F39E4D}"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en-US"/>
          </a:p>
        </p:txBody>
      </p:sp>
      <p:sp>
        <p:nvSpPr>
          <p:cNvPr id="10" name="Slide Number Placeholder 9"/>
          <p:cNvSpPr>
            <a:spLocks noGrp="1"/>
          </p:cNvSpPr>
          <p:nvPr>
            <p:ph type="sldNum" sz="quarter" idx="16"/>
          </p:nvPr>
        </p:nvSpPr>
        <p:spPr/>
        <p:txBody>
          <a:bodyPr rtlCol="0"/>
          <a:lstStyle/>
          <a:p>
            <a:pPr>
              <a:defRPr/>
            </a:pPr>
            <a:fld id="{FBB56781-9CAB-43FF-B59D-BFB4583D41FB}"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US"/>
          </a:p>
        </p:txBody>
      </p:sp>
      <p:sp>
        <p:nvSpPr>
          <p:cNvPr id="12" name="Slide Number Placeholder 11"/>
          <p:cNvSpPr>
            <a:spLocks noGrp="1"/>
          </p:cNvSpPr>
          <p:nvPr>
            <p:ph type="sldNum" sz="quarter" idx="16"/>
          </p:nvPr>
        </p:nvSpPr>
        <p:spPr/>
        <p:txBody>
          <a:bodyPr rtlCol="0"/>
          <a:lstStyle/>
          <a:p>
            <a:pPr>
              <a:defRPr/>
            </a:pPr>
            <a:fld id="{2FD461D3-91D1-4C81-B36F-F768848550E3}"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F39D0A56-2E11-4933-810A-70769D4120A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2BD6CCD-AFE8-4421-9B10-C03BD5265C8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FBC327D5-7AD6-4E70-B02F-2C43D42D2940}"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14D2D340-06CE-46D4-AFC1-8F816A3F4A65}"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F9C03017-492C-4421-BE0D-17AFE4E97B8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1.png"/><Relationship Id="rId7" Type="http://schemas.openxmlformats.org/officeDocument/2006/relationships/hyperlink" Target="http://www.truittbros.com/" TargetMode="External"/><Relationship Id="rId12" Type="http://schemas.openxmlformats.org/officeDocument/2006/relationships/image" Target="../media/image19.png"/><Relationship Id="rId2" Type="http://schemas.openxmlformats.org/officeDocument/2006/relationships/hyperlink" Target="http://www.foodalliance.org/certification" TargetMode="External"/><Relationship Id="rId1" Type="http://schemas.openxmlformats.org/officeDocument/2006/relationships/slideLayout" Target="../slideLayouts/slideLayout2.xml"/><Relationship Id="rId6" Type="http://schemas.openxmlformats.org/officeDocument/2006/relationships/hyperlink" Target="http://www.youtube.com/watch?v=UfEJBTuGjC8" TargetMode="External"/><Relationship Id="rId11" Type="http://schemas.openxmlformats.org/officeDocument/2006/relationships/hyperlink" Target="http://burgerville.com/" TargetMode="External"/><Relationship Id="rId5" Type="http://schemas.openxmlformats.org/officeDocument/2006/relationships/image" Target="../media/image12.jpeg"/><Relationship Id="rId10" Type="http://schemas.openxmlformats.org/officeDocument/2006/relationships/image" Target="../media/image18.png"/><Relationship Id="rId4" Type="http://schemas.openxmlformats.org/officeDocument/2006/relationships/hyperlink" Target="http://www.wholegrainscouncil.org/whole-grain-stamp" TargetMode="External"/><Relationship Id="rId9" Type="http://schemas.openxmlformats.org/officeDocument/2006/relationships/hyperlink" Target="http://www.stahlbush.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organicvalley.coop/products/cheese/cheddar/raw-mild-8-oz/" TargetMode="External"/><Relationship Id="rId3" Type="http://schemas.openxmlformats.org/officeDocument/2006/relationships/hyperlink" Target="http://www.foodalliance.org/certification" TargetMode="External"/><Relationship Id="rId7"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hyperlink" Target="http://www.organicvalley.coop/products/cheese/cheddar/cheddar-1-oz-sticks/" TargetMode="External"/><Relationship Id="rId11" Type="http://schemas.openxmlformats.org/officeDocument/2006/relationships/image" Target="../media/image27.jpeg"/><Relationship Id="rId5" Type="http://schemas.openxmlformats.org/officeDocument/2006/relationships/image" Target="../media/image24.jpeg"/><Relationship Id="rId10" Type="http://schemas.openxmlformats.org/officeDocument/2006/relationships/hyperlink" Target="http://www.organicvalley.coop/products/sour-cream/regular/16oz-tub-3/" TargetMode="External"/><Relationship Id="rId4" Type="http://schemas.openxmlformats.org/officeDocument/2006/relationships/image" Target="../media/image11.png"/><Relationship Id="rId9"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hyperlink" Target="http://www.organicvalley.coop/our-story/meet-the-farmers/meet-the-farmers/" TargetMode="External"/><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hyperlink" Target="http://www.countrynaturalbeef.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burgerville.com/" TargetMode="Externa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www.pccnaturalmarkets.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organicvalley.coop/" TargetMode="Externa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hyperlink" Target="http://www.organicvalley.coop/our-story/our-cooperative/our-leaders/c-e-i-e-i-o/"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farmers.coop/"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5.png"/><Relationship Id="rId7" Type="http://schemas.openxmlformats.org/officeDocument/2006/relationships/hyperlink" Target="http://www.shepherdsgrain.com/index.htm" TargetMode="External"/><Relationship Id="rId2" Type="http://schemas.openxmlformats.org/officeDocument/2006/relationships/hyperlink" Target="http://www.shepherdsgrain.com/" TargetMode="External"/><Relationship Id="rId1" Type="http://schemas.openxmlformats.org/officeDocument/2006/relationships/slideLayout" Target="../slideLayouts/slideLayout2.xml"/><Relationship Id="rId6" Type="http://schemas.openxmlformats.org/officeDocument/2006/relationships/hyperlink" Target="http://www.bamco.com/" TargetMode="External"/><Relationship Id="rId5" Type="http://schemas.openxmlformats.org/officeDocument/2006/relationships/image" Target="../media/image46.png"/><Relationship Id="rId4" Type="http://schemas.openxmlformats.org/officeDocument/2006/relationships/hyperlink" Target="http://www.hotlipspizza.com/index.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www.redtomato.org/" TargetMode="External"/><Relationship Id="rId7" Type="http://schemas.openxmlformats.org/officeDocument/2006/relationships/hyperlink" Target="http://www.redtomato.org/blog/" TargetMode="External"/><Relationship Id="rId2" Type="http://schemas.openxmlformats.org/officeDocument/2006/relationships/image" Target="../media/image49.gif"/><Relationship Id="rId1" Type="http://schemas.openxmlformats.org/officeDocument/2006/relationships/slideLayout" Target="../slideLayouts/slideLayout2.xml"/><Relationship Id="rId6" Type="http://schemas.openxmlformats.org/officeDocument/2006/relationships/image" Target="../media/image51.gif"/><Relationship Id="rId5" Type="http://schemas.openxmlformats.org/officeDocument/2006/relationships/image" Target="../media/image50.gif"/><Relationship Id="rId4" Type="http://schemas.openxmlformats.org/officeDocument/2006/relationships/hyperlink" Target="http://www.redtomato.org/index.php" TargetMode="External"/><Relationship Id="rId9" Type="http://schemas.openxmlformats.org/officeDocument/2006/relationships/image" Target="../media/image53.jpeg"/></Relationships>
</file>

<file path=ppt/slides/_rels/slide31.xml.rels><?xml version="1.0" encoding="UTF-8" standalone="yes"?>
<Relationships xmlns="http://schemas.openxmlformats.org/package/2006/relationships"><Relationship Id="rId8" Type="http://schemas.openxmlformats.org/officeDocument/2006/relationships/hyperlink" Target="http://www.redtomato.org/merchandising.php" TargetMode="External"/><Relationship Id="rId3" Type="http://schemas.openxmlformats.org/officeDocument/2006/relationships/hyperlink" Target="http://www.equalexchange.coop/" TargetMode="External"/><Relationship Id="rId7" Type="http://schemas.openxmlformats.org/officeDocument/2006/relationships/hyperlink" Target="http://www.redtomato.org/packaging.php" TargetMode="External"/><Relationship Id="rId2" Type="http://schemas.openxmlformats.org/officeDocument/2006/relationships/image" Target="../media/image49.gif"/><Relationship Id="rId1" Type="http://schemas.openxmlformats.org/officeDocument/2006/relationships/slideLayout" Target="../slideLayouts/slideLayout2.xml"/><Relationship Id="rId6" Type="http://schemas.openxmlformats.org/officeDocument/2006/relationships/image" Target="../media/image51.gif"/><Relationship Id="rId5" Type="http://schemas.openxmlformats.org/officeDocument/2006/relationships/image" Target="../media/image50.gif"/><Relationship Id="rId4" Type="http://schemas.openxmlformats.org/officeDocument/2006/relationships/hyperlink" Target="http://www.redtomato.org/index.php" TargetMode="External"/><Relationship Id="rId9" Type="http://schemas.openxmlformats.org/officeDocument/2006/relationships/image" Target="../media/image54.gif"/></Relationships>
</file>

<file path=ppt/slides/_rels/slide3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0.gif"/><Relationship Id="rId7" Type="http://schemas.openxmlformats.org/officeDocument/2006/relationships/image" Target="../media/image35.png"/><Relationship Id="rId2" Type="http://schemas.openxmlformats.org/officeDocument/2006/relationships/hyperlink" Target="http://www.redtomato.org/index.php" TargetMode="Externa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hyperlink" Target="http://www.shepherdsgrain.com/index.htm" TargetMode="External"/><Relationship Id="rId4" Type="http://schemas.openxmlformats.org/officeDocument/2006/relationships/image" Target="../media/image51.gif"/></Relationships>
</file>

<file path=ppt/slides/_rels/slide33.xml.rels><?xml version="1.0" encoding="UTF-8" standalone="yes"?>
<Relationships xmlns="http://schemas.openxmlformats.org/package/2006/relationships"><Relationship Id="rId2" Type="http://schemas.openxmlformats.org/officeDocument/2006/relationships/hyperlink" Target="http://www.oregoncountrybeef.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oregoncountrybeef.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oodalliance.org/certification" TargetMode="External"/><Relationship Id="rId7" Type="http://schemas.openxmlformats.org/officeDocument/2006/relationships/hyperlink" Target="http://www.oregoncountrybeef.com/2006%20Healthy%20Animals.htm"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wholegrainscouncil.org/whole-grain-stamp"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962400"/>
            <a:ext cx="6477000" cy="1828800"/>
          </a:xfrm>
        </p:spPr>
        <p:txBody>
          <a:bodyPr>
            <a:normAutofit/>
          </a:bodyPr>
          <a:lstStyle/>
          <a:p>
            <a:r>
              <a:rPr lang="en-US" b="1" dirty="0" smtClean="0"/>
              <a:t>Values-based food supply chains</a:t>
            </a:r>
            <a:endParaRPr lang="en-US" dirty="0"/>
          </a:p>
        </p:txBody>
      </p:sp>
      <p:sp>
        <p:nvSpPr>
          <p:cNvPr id="3" name="Subtitle 2"/>
          <p:cNvSpPr>
            <a:spLocks noGrp="1"/>
          </p:cNvSpPr>
          <p:nvPr>
            <p:ph type="subTitle" idx="1"/>
          </p:nvPr>
        </p:nvSpPr>
        <p:spPr/>
        <p:txBody>
          <a:bodyPr/>
          <a:lstStyle/>
          <a:p>
            <a:r>
              <a:rPr lang="en-US" dirty="0" smtClean="0"/>
              <a:t>Value Chains</a:t>
            </a:r>
            <a:endParaRPr lang="en-US" dirty="0"/>
          </a:p>
        </p:txBody>
      </p:sp>
      <p:sp>
        <p:nvSpPr>
          <p:cNvPr id="4" name="Slide Number Placeholder 3"/>
          <p:cNvSpPr>
            <a:spLocks noGrp="1"/>
          </p:cNvSpPr>
          <p:nvPr>
            <p:ph type="sldNum" sz="quarter" idx="12"/>
          </p:nvPr>
        </p:nvSpPr>
        <p:spPr/>
        <p:txBody>
          <a:bodyPr/>
          <a:lstStyle/>
          <a:p>
            <a:pPr>
              <a:defRPr/>
            </a:pPr>
            <a:fld id="{A22F4035-B9B8-4E4F-8198-530EFA25FB52}"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sz="4000" smtClean="0"/>
              <a:t>General characteristics of value chains</a:t>
            </a:r>
          </a:p>
        </p:txBody>
      </p:sp>
      <p:sp>
        <p:nvSpPr>
          <p:cNvPr id="50178" name="Slide Number Placeholder 5"/>
          <p:cNvSpPr>
            <a:spLocks noGrp="1"/>
          </p:cNvSpPr>
          <p:nvPr>
            <p:ph type="sldNum" sz="quarter" idx="12"/>
          </p:nvPr>
        </p:nvSpPr>
        <p:spPr>
          <a:noFill/>
        </p:spPr>
        <p:txBody>
          <a:bodyPr>
            <a:normAutofit fontScale="85000" lnSpcReduction="20000"/>
          </a:bodyPr>
          <a:lstStyle/>
          <a:p>
            <a:fld id="{5C9C3BFC-7D00-4C92-A7CD-B24278B4855A}" type="slidenum">
              <a:rPr lang="en-US"/>
              <a:pPr/>
              <a:t>10</a:t>
            </a:fld>
            <a:endParaRPr lang="en-US"/>
          </a:p>
        </p:txBody>
      </p:sp>
      <p:sp>
        <p:nvSpPr>
          <p:cNvPr id="50180" name="Rectangle 3"/>
          <p:cNvSpPr>
            <a:spLocks noGrp="1" noChangeArrowheads="1"/>
          </p:cNvSpPr>
          <p:nvPr>
            <p:ph sz="quarter" idx="1"/>
          </p:nvPr>
        </p:nvSpPr>
        <p:spPr>
          <a:xfrm>
            <a:off x="381000" y="1676400"/>
            <a:ext cx="8534400" cy="4419600"/>
          </a:xfrm>
        </p:spPr>
        <p:txBody>
          <a:bodyPr>
            <a:normAutofit lnSpcReduction="10000"/>
          </a:bodyPr>
          <a:lstStyle/>
          <a:p>
            <a:r>
              <a:rPr lang="en-US" dirty="0" smtClean="0"/>
              <a:t>Value chains emphasize high levels of inter-organizational </a:t>
            </a:r>
            <a:r>
              <a:rPr lang="en-US" dirty="0" smtClean="0"/>
              <a:t>trust.</a:t>
            </a:r>
            <a:endParaRPr lang="en-US" dirty="0" smtClean="0"/>
          </a:p>
          <a:p>
            <a:pPr lvl="1"/>
            <a:r>
              <a:rPr lang="en-US" sz="2700" dirty="0" smtClean="0"/>
              <a:t>Inter-organizational trust is pivotal to successful value </a:t>
            </a:r>
            <a:r>
              <a:rPr lang="en-US" sz="2700" dirty="0" smtClean="0"/>
              <a:t>chains.</a:t>
            </a:r>
            <a:endParaRPr lang="en-US" sz="2700" dirty="0" smtClean="0"/>
          </a:p>
          <a:p>
            <a:pPr lvl="2"/>
            <a:r>
              <a:rPr lang="en-US" sz="2500" dirty="0" smtClean="0"/>
              <a:t>Inter-organizational trust will still be in place even if key people leave because it is based on organizational </a:t>
            </a:r>
            <a:r>
              <a:rPr lang="en-US" sz="2500" dirty="0" smtClean="0"/>
              <a:t>procedures—it </a:t>
            </a:r>
            <a:r>
              <a:rPr lang="en-US" sz="2500" dirty="0" smtClean="0"/>
              <a:t>is </a:t>
            </a:r>
            <a:r>
              <a:rPr lang="en-US" sz="2500" i="1" dirty="0" smtClean="0"/>
              <a:t>process-based </a:t>
            </a:r>
            <a:r>
              <a:rPr lang="en-US" sz="2500" i="1" dirty="0" smtClean="0"/>
              <a:t>trust.</a:t>
            </a:r>
            <a:endParaRPr lang="en-US" sz="2500" i="1" dirty="0" smtClean="0"/>
          </a:p>
          <a:p>
            <a:pPr lvl="2"/>
            <a:r>
              <a:rPr lang="en-US" sz="2500" dirty="0" smtClean="0"/>
              <a:t>Inter-organizational trust is built on fairness, stability, predictability of agreements among strategic </a:t>
            </a:r>
            <a:r>
              <a:rPr lang="en-US" sz="2500" dirty="0" smtClean="0"/>
              <a:t>partners </a:t>
            </a:r>
            <a:r>
              <a:rPr lang="en-US" sz="2500" dirty="0" smtClean="0"/>
              <a:t>and confidence that partners will not exploit the other’s </a:t>
            </a:r>
            <a:r>
              <a:rPr lang="en-US" sz="2500" dirty="0" smtClean="0"/>
              <a:t>vulnerabilities. </a:t>
            </a:r>
            <a:endParaRPr lang="en-US" sz="2500" dirty="0" smtClean="0"/>
          </a:p>
        </p:txBody>
      </p:sp>
      <p:pic>
        <p:nvPicPr>
          <p:cNvPr id="8" name="Picture 4" descr="j0300840"/>
          <p:cNvPicPr>
            <a:picLocks noChangeAspect="1" noChangeArrowheads="1"/>
          </p:cNvPicPr>
          <p:nvPr/>
        </p:nvPicPr>
        <p:blipFill>
          <a:blip r:embed="rId2" cstate="print"/>
          <a:srcRect/>
          <a:stretch>
            <a:fillRect/>
          </a:stretch>
        </p:blipFill>
        <p:spPr bwMode="auto">
          <a:xfrm>
            <a:off x="4114800" y="5791200"/>
            <a:ext cx="990600" cy="8343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sz="4000" smtClean="0"/>
              <a:t>General characteristics of value chains</a:t>
            </a:r>
          </a:p>
        </p:txBody>
      </p:sp>
      <p:sp>
        <p:nvSpPr>
          <p:cNvPr id="52226" name="Slide Number Placeholder 5"/>
          <p:cNvSpPr>
            <a:spLocks noGrp="1"/>
          </p:cNvSpPr>
          <p:nvPr>
            <p:ph type="sldNum" sz="quarter" idx="12"/>
          </p:nvPr>
        </p:nvSpPr>
        <p:spPr>
          <a:noFill/>
        </p:spPr>
        <p:txBody>
          <a:bodyPr>
            <a:normAutofit fontScale="85000" lnSpcReduction="20000"/>
          </a:bodyPr>
          <a:lstStyle/>
          <a:p>
            <a:fld id="{51D9CCF6-1AFB-4B0E-B035-B4D5FA6427FD}" type="slidenum">
              <a:rPr lang="en-US"/>
              <a:pPr/>
              <a:t>11</a:t>
            </a:fld>
            <a:endParaRPr lang="en-US"/>
          </a:p>
        </p:txBody>
      </p:sp>
      <p:sp>
        <p:nvSpPr>
          <p:cNvPr id="52228" name="Rectangle 3"/>
          <p:cNvSpPr>
            <a:spLocks noGrp="1" noChangeArrowheads="1"/>
          </p:cNvSpPr>
          <p:nvPr>
            <p:ph sz="quarter" idx="1"/>
          </p:nvPr>
        </p:nvSpPr>
        <p:spPr>
          <a:xfrm>
            <a:off x="228600" y="1600200"/>
            <a:ext cx="8915400" cy="5105400"/>
          </a:xfrm>
        </p:spPr>
        <p:txBody>
          <a:bodyPr/>
          <a:lstStyle/>
          <a:p>
            <a:r>
              <a:rPr lang="en-US" dirty="0" smtClean="0"/>
              <a:t>Value chains emphasize shared values and vision, shared information (transparency</a:t>
            </a:r>
            <a:r>
              <a:rPr lang="en-US" dirty="0" smtClean="0"/>
              <a:t>) </a:t>
            </a:r>
            <a:r>
              <a:rPr lang="en-US" dirty="0" smtClean="0"/>
              <a:t>and shared decision making among the strategic </a:t>
            </a:r>
            <a:r>
              <a:rPr lang="en-US" dirty="0" smtClean="0"/>
              <a:t>partners. </a:t>
            </a:r>
            <a:endParaRPr lang="en-US" dirty="0" smtClean="0"/>
          </a:p>
          <a:p>
            <a:pPr lvl="1"/>
            <a:r>
              <a:rPr lang="en-US" sz="2700" dirty="0" smtClean="0"/>
              <a:t>Shared information improves productivity and enables rapid responses to market </a:t>
            </a:r>
            <a:r>
              <a:rPr lang="en-US" sz="2700" dirty="0" smtClean="0"/>
              <a:t>changes.</a:t>
            </a:r>
            <a:endParaRPr lang="en-US" sz="2700" dirty="0" smtClean="0"/>
          </a:p>
          <a:p>
            <a:pPr lvl="1"/>
            <a:r>
              <a:rPr lang="en-US" sz="2700" dirty="0" smtClean="0"/>
              <a:t>Shared decision making can be framed in familiar shared governance </a:t>
            </a:r>
            <a:r>
              <a:rPr lang="en-US" sz="2700" dirty="0" smtClean="0"/>
              <a:t>terms:</a:t>
            </a:r>
            <a:endParaRPr lang="en-US" sz="2700" dirty="0" smtClean="0"/>
          </a:p>
          <a:p>
            <a:pPr lvl="2"/>
            <a:r>
              <a:rPr lang="en-US" sz="2500" dirty="0" smtClean="0"/>
              <a:t>Legislative—sets </a:t>
            </a:r>
            <a:r>
              <a:rPr lang="en-US" sz="2500" dirty="0" smtClean="0"/>
              <a:t>standards for the chain</a:t>
            </a:r>
          </a:p>
          <a:p>
            <a:pPr lvl="2"/>
            <a:r>
              <a:rPr lang="en-US" sz="2500" dirty="0" smtClean="0"/>
              <a:t>Judicial—monitors </a:t>
            </a:r>
            <a:r>
              <a:rPr lang="en-US" sz="2500" dirty="0" smtClean="0"/>
              <a:t>performance in the chain</a:t>
            </a:r>
          </a:p>
          <a:p>
            <a:pPr lvl="2"/>
            <a:r>
              <a:rPr lang="en-US" sz="2500" dirty="0" smtClean="0"/>
              <a:t>Executive—coordinates </a:t>
            </a:r>
            <a:r>
              <a:rPr lang="en-US" sz="2500" dirty="0" smtClean="0"/>
              <a:t>procedures and flows in the chain</a:t>
            </a:r>
          </a:p>
        </p:txBody>
      </p:sp>
      <p:pic>
        <p:nvPicPr>
          <p:cNvPr id="52229" name="Picture 5" descr="MPj04024510000[1]"/>
          <p:cNvPicPr>
            <a:picLocks noChangeAspect="1" noChangeArrowheads="1"/>
          </p:cNvPicPr>
          <p:nvPr/>
        </p:nvPicPr>
        <p:blipFill>
          <a:blip r:embed="rId2" cstate="print"/>
          <a:srcRect/>
          <a:stretch>
            <a:fillRect/>
          </a:stretch>
        </p:blipFill>
        <p:spPr bwMode="auto">
          <a:xfrm>
            <a:off x="7315200" y="46482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sz="4000" smtClean="0"/>
              <a:t>General characteristics of value chains</a:t>
            </a:r>
          </a:p>
        </p:txBody>
      </p:sp>
      <p:sp>
        <p:nvSpPr>
          <p:cNvPr id="53250" name="Slide Number Placeholder 5"/>
          <p:cNvSpPr>
            <a:spLocks noGrp="1"/>
          </p:cNvSpPr>
          <p:nvPr>
            <p:ph type="sldNum" sz="quarter" idx="12"/>
          </p:nvPr>
        </p:nvSpPr>
        <p:spPr>
          <a:noFill/>
        </p:spPr>
        <p:txBody>
          <a:bodyPr>
            <a:normAutofit fontScale="85000" lnSpcReduction="20000"/>
          </a:bodyPr>
          <a:lstStyle/>
          <a:p>
            <a:fld id="{0CCD1E66-63B6-4164-AD2C-CB48BB4E399A}" type="slidenum">
              <a:rPr lang="en-US"/>
              <a:pPr/>
              <a:t>12</a:t>
            </a:fld>
            <a:endParaRPr lang="en-US"/>
          </a:p>
        </p:txBody>
      </p:sp>
      <p:sp>
        <p:nvSpPr>
          <p:cNvPr id="53252" name="Rectangle 3"/>
          <p:cNvSpPr>
            <a:spLocks noGrp="1" noChangeArrowheads="1"/>
          </p:cNvSpPr>
          <p:nvPr>
            <p:ph sz="quarter" idx="1"/>
          </p:nvPr>
        </p:nvSpPr>
        <p:spPr>
          <a:xfrm>
            <a:off x="762000" y="1676400"/>
            <a:ext cx="7772400" cy="4953000"/>
          </a:xfrm>
        </p:spPr>
        <p:txBody>
          <a:bodyPr/>
          <a:lstStyle/>
          <a:p>
            <a:pPr lvl="1"/>
            <a:r>
              <a:rPr lang="en-US" sz="2700" dirty="0" smtClean="0"/>
              <a:t>Shared decision making means all partners experience a sense of fairness and </a:t>
            </a:r>
            <a:r>
              <a:rPr lang="en-US" sz="2700" dirty="0" smtClean="0"/>
              <a:t>justice.</a:t>
            </a:r>
            <a:endParaRPr lang="en-US" sz="2700" dirty="0" smtClean="0"/>
          </a:p>
          <a:p>
            <a:pPr lvl="2"/>
            <a:r>
              <a:rPr lang="en-US" sz="2500" dirty="0" smtClean="0"/>
              <a:t>Distributive </a:t>
            </a:r>
            <a:r>
              <a:rPr lang="en-US" sz="2500" dirty="0" smtClean="0"/>
              <a:t>justice—rewards/profits </a:t>
            </a:r>
            <a:r>
              <a:rPr lang="en-US" sz="2500" dirty="0" smtClean="0"/>
              <a:t>are distributed fairly among all strategic partners</a:t>
            </a:r>
          </a:p>
          <a:p>
            <a:pPr lvl="2"/>
            <a:r>
              <a:rPr lang="en-US" sz="2500" dirty="0" smtClean="0"/>
              <a:t>Procedural </a:t>
            </a:r>
            <a:r>
              <a:rPr lang="en-US" sz="2500" dirty="0" smtClean="0"/>
              <a:t>justice—all </a:t>
            </a:r>
            <a:r>
              <a:rPr lang="en-US" sz="2500" dirty="0" smtClean="0"/>
              <a:t>partners experience rules of business as fair</a:t>
            </a:r>
          </a:p>
        </p:txBody>
      </p:sp>
      <p:pic>
        <p:nvPicPr>
          <p:cNvPr id="53253" name="Picture 7" descr="MCj02171980000[1]"/>
          <p:cNvPicPr>
            <a:picLocks noChangeAspect="1" noChangeArrowheads="1"/>
          </p:cNvPicPr>
          <p:nvPr/>
        </p:nvPicPr>
        <p:blipFill>
          <a:blip r:embed="rId2" cstate="print"/>
          <a:srcRect/>
          <a:stretch>
            <a:fillRect/>
          </a:stretch>
        </p:blipFill>
        <p:spPr bwMode="auto">
          <a:xfrm>
            <a:off x="4114800" y="5039122"/>
            <a:ext cx="1600200" cy="1558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sz="4000" smtClean="0"/>
              <a:t>General characteristics of value chains</a:t>
            </a:r>
          </a:p>
        </p:txBody>
      </p:sp>
      <p:sp>
        <p:nvSpPr>
          <p:cNvPr id="50178" name="Slide Number Placeholder 5"/>
          <p:cNvSpPr>
            <a:spLocks noGrp="1"/>
          </p:cNvSpPr>
          <p:nvPr>
            <p:ph type="sldNum" sz="quarter" idx="12"/>
          </p:nvPr>
        </p:nvSpPr>
        <p:spPr>
          <a:noFill/>
        </p:spPr>
        <p:txBody>
          <a:bodyPr>
            <a:normAutofit fontScale="85000" lnSpcReduction="20000"/>
          </a:bodyPr>
          <a:lstStyle/>
          <a:p>
            <a:fld id="{5C9C3BFC-7D00-4C92-A7CD-B24278B4855A}" type="slidenum">
              <a:rPr lang="en-US"/>
              <a:pPr/>
              <a:t>13</a:t>
            </a:fld>
            <a:endParaRPr lang="en-US"/>
          </a:p>
        </p:txBody>
      </p:sp>
      <p:sp>
        <p:nvSpPr>
          <p:cNvPr id="50180" name="Rectangle 3"/>
          <p:cNvSpPr>
            <a:spLocks noGrp="1" noChangeArrowheads="1"/>
          </p:cNvSpPr>
          <p:nvPr>
            <p:ph sz="quarter" idx="1"/>
          </p:nvPr>
        </p:nvSpPr>
        <p:spPr>
          <a:xfrm>
            <a:off x="304800" y="1676400"/>
            <a:ext cx="8610600" cy="4419600"/>
          </a:xfrm>
        </p:spPr>
        <p:txBody>
          <a:bodyPr/>
          <a:lstStyle/>
          <a:p>
            <a:r>
              <a:rPr lang="en-US" dirty="0" smtClean="0"/>
              <a:t>Value chains emphasize high levels of </a:t>
            </a:r>
            <a:r>
              <a:rPr lang="en-US" dirty="0" smtClean="0"/>
              <a:t>performance.</a:t>
            </a:r>
            <a:endParaRPr lang="en-US" dirty="0" smtClean="0"/>
          </a:p>
          <a:p>
            <a:pPr lvl="1"/>
            <a:r>
              <a:rPr lang="en-US" sz="2700" dirty="0" smtClean="0"/>
              <a:t>High levels of performance are essential to deliver high- quality products and </a:t>
            </a:r>
            <a:r>
              <a:rPr lang="en-US" sz="2700" dirty="0" smtClean="0"/>
              <a:t>services.</a:t>
            </a:r>
            <a:endParaRPr lang="en-US" sz="2700" dirty="0" smtClean="0"/>
          </a:p>
          <a:p>
            <a:pPr lvl="2"/>
            <a:r>
              <a:rPr lang="en-US" sz="2500" dirty="0" smtClean="0"/>
              <a:t>Appropriate standards need to be developed and performance evaluations conducted across the entire </a:t>
            </a:r>
            <a:r>
              <a:rPr lang="en-US" sz="2500" dirty="0" smtClean="0"/>
              <a:t>chain.</a:t>
            </a:r>
            <a:endParaRPr lang="en-US" sz="2500" dirty="0" smtClean="0"/>
          </a:p>
          <a:p>
            <a:pPr lvl="2"/>
            <a:r>
              <a:rPr lang="en-US" sz="2500" dirty="0" smtClean="0"/>
              <a:t>Quality assurance and continuous improvement systems need to be </a:t>
            </a:r>
            <a:r>
              <a:rPr lang="en-US" sz="2500" dirty="0" smtClean="0"/>
              <a:t>employed. </a:t>
            </a:r>
            <a:endParaRPr lang="en-US" sz="2500" dirty="0" smtClean="0"/>
          </a:p>
        </p:txBody>
      </p:sp>
      <p:pic>
        <p:nvPicPr>
          <p:cNvPr id="5" name="Picture 5" descr="FA%20Certified">
            <a:hlinkClick r:id="rId2"/>
          </p:cNvPr>
          <p:cNvPicPr>
            <a:picLocks noChangeAspect="1" noChangeArrowheads="1"/>
          </p:cNvPicPr>
          <p:nvPr/>
        </p:nvPicPr>
        <p:blipFill>
          <a:blip r:embed="rId3" cstate="print"/>
          <a:srcRect/>
          <a:stretch>
            <a:fillRect/>
          </a:stretch>
        </p:blipFill>
        <p:spPr bwMode="auto">
          <a:xfrm>
            <a:off x="304800" y="4953000"/>
            <a:ext cx="1076325" cy="1076325"/>
          </a:xfrm>
          <a:prstGeom prst="rect">
            <a:avLst/>
          </a:prstGeom>
          <a:noFill/>
          <a:ln w="9525">
            <a:noFill/>
            <a:miter lim="800000"/>
            <a:headEnd/>
            <a:tailEnd/>
          </a:ln>
        </p:spPr>
      </p:pic>
      <p:pic>
        <p:nvPicPr>
          <p:cNvPr id="6" name="Picture 6" descr="Lookforwholegrain">
            <a:hlinkClick r:id="rId4"/>
          </p:cNvPr>
          <p:cNvPicPr>
            <a:picLocks noChangeAspect="1" noChangeArrowheads="1"/>
          </p:cNvPicPr>
          <p:nvPr/>
        </p:nvPicPr>
        <p:blipFill>
          <a:blip r:embed="rId5" cstate="print"/>
          <a:srcRect/>
          <a:stretch>
            <a:fillRect/>
          </a:stretch>
        </p:blipFill>
        <p:spPr bwMode="auto">
          <a:xfrm>
            <a:off x="7772400" y="5181600"/>
            <a:ext cx="1076325" cy="1400175"/>
          </a:xfrm>
          <a:prstGeom prst="rect">
            <a:avLst/>
          </a:prstGeom>
          <a:noFill/>
          <a:ln w="9525">
            <a:noFill/>
            <a:miter lim="800000"/>
            <a:headEnd/>
            <a:tailEnd/>
          </a:ln>
        </p:spPr>
      </p:pic>
      <p:sp>
        <p:nvSpPr>
          <p:cNvPr id="7" name="Rectangle 6"/>
          <p:cNvSpPr/>
          <p:nvPr/>
        </p:nvSpPr>
        <p:spPr>
          <a:xfrm>
            <a:off x="838200" y="6324600"/>
            <a:ext cx="4577022" cy="369332"/>
          </a:xfrm>
          <a:prstGeom prst="rect">
            <a:avLst/>
          </a:prstGeom>
        </p:spPr>
        <p:txBody>
          <a:bodyPr wrap="none">
            <a:spAutoFit/>
          </a:bodyPr>
          <a:lstStyle/>
          <a:p>
            <a:r>
              <a:rPr lang="en-US" dirty="0" smtClean="0">
                <a:hlinkClick r:id="rId6"/>
              </a:rPr>
              <a:t>http://www.youtube.com/watch?v=UfEJBTuGjC8</a:t>
            </a:r>
            <a:r>
              <a:rPr lang="en-US" dirty="0" smtClean="0"/>
              <a:t> </a:t>
            </a:r>
            <a:endParaRPr lang="en-US" dirty="0"/>
          </a:p>
        </p:txBody>
      </p:sp>
      <p:pic>
        <p:nvPicPr>
          <p:cNvPr id="1026" name="Picture 2" descr="Truitt Bros., Inc. Logo">
            <a:hlinkClick r:id="rId7"/>
          </p:cNvPr>
          <p:cNvPicPr>
            <a:picLocks noChangeAspect="1" noChangeArrowheads="1"/>
          </p:cNvPicPr>
          <p:nvPr/>
        </p:nvPicPr>
        <p:blipFill>
          <a:blip r:embed="rId8" cstate="print"/>
          <a:srcRect/>
          <a:stretch>
            <a:fillRect/>
          </a:stretch>
        </p:blipFill>
        <p:spPr bwMode="auto">
          <a:xfrm>
            <a:off x="3200400" y="5029200"/>
            <a:ext cx="1485900" cy="846965"/>
          </a:xfrm>
          <a:prstGeom prst="rect">
            <a:avLst/>
          </a:prstGeom>
          <a:noFill/>
        </p:spPr>
      </p:pic>
      <p:pic>
        <p:nvPicPr>
          <p:cNvPr id="1028" name="Picture 4" descr="http://www.stahlbush.com/images/menu_logo.png">
            <a:hlinkClick r:id="rId9"/>
          </p:cNvPr>
          <p:cNvPicPr>
            <a:picLocks noChangeAspect="1" noChangeArrowheads="1"/>
          </p:cNvPicPr>
          <p:nvPr/>
        </p:nvPicPr>
        <p:blipFill>
          <a:blip r:embed="rId10" cstate="print"/>
          <a:srcRect/>
          <a:stretch>
            <a:fillRect/>
          </a:stretch>
        </p:blipFill>
        <p:spPr bwMode="auto">
          <a:xfrm>
            <a:off x="1447800" y="4800600"/>
            <a:ext cx="1447800" cy="1447800"/>
          </a:xfrm>
          <a:prstGeom prst="rect">
            <a:avLst/>
          </a:prstGeom>
          <a:noFill/>
        </p:spPr>
      </p:pic>
      <p:pic>
        <p:nvPicPr>
          <p:cNvPr id="10" name="Picture 4" descr="200px-BVLogo">
            <a:hlinkClick r:id="rId11"/>
          </p:cNvPr>
          <p:cNvPicPr>
            <a:picLocks noChangeAspect="1" noChangeArrowheads="1"/>
          </p:cNvPicPr>
          <p:nvPr/>
        </p:nvPicPr>
        <p:blipFill>
          <a:blip r:embed="rId12" cstate="print"/>
          <a:srcRect/>
          <a:stretch>
            <a:fillRect/>
          </a:stretch>
        </p:blipFill>
        <p:spPr bwMode="auto">
          <a:xfrm>
            <a:off x="4876800" y="4724400"/>
            <a:ext cx="1752600" cy="13582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p:cNvSpPr>
            <a:spLocks noGrp="1" noChangeArrowheads="1"/>
          </p:cNvSpPr>
          <p:nvPr>
            <p:ph type="title"/>
          </p:nvPr>
        </p:nvSpPr>
        <p:spPr>
          <a:xfrm>
            <a:off x="685800" y="1219200"/>
            <a:ext cx="8001000" cy="3886200"/>
          </a:xfrm>
        </p:spPr>
        <p:txBody>
          <a:bodyPr>
            <a:normAutofit/>
          </a:bodyPr>
          <a:lstStyle/>
          <a:p>
            <a:r>
              <a:rPr lang="en-US" sz="2800" b="1" dirty="0" smtClean="0">
                <a:solidFill>
                  <a:schemeClr val="tx1"/>
                </a:solidFill>
              </a:rPr>
              <a:t>Mid-tier value chains </a:t>
            </a:r>
            <a:r>
              <a:rPr lang="en-US" sz="2800" dirty="0" smtClean="0">
                <a:solidFill>
                  <a:schemeClr val="tx1"/>
                </a:solidFill>
              </a:rPr>
              <a:t>are strategic alliances between </a:t>
            </a:r>
            <a:r>
              <a:rPr lang="en-US" sz="2800" dirty="0" smtClean="0">
                <a:solidFill>
                  <a:schemeClr val="tx1"/>
                </a:solidFill>
              </a:rPr>
              <a:t>mid-size, </a:t>
            </a:r>
            <a:r>
              <a:rPr lang="en-US" sz="2800" dirty="0" smtClean="0">
                <a:solidFill>
                  <a:schemeClr val="tx1"/>
                </a:solidFill>
              </a:rPr>
              <a:t>independent (often cooperative) food production, processing, </a:t>
            </a:r>
            <a:r>
              <a:rPr lang="en-US" sz="2800" dirty="0" smtClean="0">
                <a:solidFill>
                  <a:schemeClr val="tx1"/>
                </a:solidFill>
              </a:rPr>
              <a:t>distribution </a:t>
            </a:r>
            <a:r>
              <a:rPr lang="en-US" sz="2800" dirty="0" smtClean="0">
                <a:solidFill>
                  <a:schemeClr val="tx1"/>
                </a:solidFill>
              </a:rPr>
              <a:t>and sales enterprises that seek to create and retain more value on the farmer end of the supply chain, and effectively operate at regional levels with significant </a:t>
            </a:r>
            <a:r>
              <a:rPr lang="en-US" sz="2800" dirty="0" smtClean="0">
                <a:solidFill>
                  <a:schemeClr val="tx1"/>
                </a:solidFill>
              </a:rPr>
              <a:t>volumes.</a:t>
            </a:r>
            <a:endParaRPr lang="en-US" sz="2800" dirty="0" smtClean="0">
              <a:solidFill>
                <a:schemeClr val="tx1"/>
              </a:solidFill>
            </a:endParaRPr>
          </a:p>
        </p:txBody>
      </p:sp>
      <p:sp>
        <p:nvSpPr>
          <p:cNvPr id="54274" name="Slide Number Placeholder 5"/>
          <p:cNvSpPr>
            <a:spLocks noGrp="1"/>
          </p:cNvSpPr>
          <p:nvPr>
            <p:ph type="sldNum" sz="quarter" idx="12"/>
          </p:nvPr>
        </p:nvSpPr>
        <p:spPr>
          <a:noFill/>
        </p:spPr>
        <p:txBody>
          <a:bodyPr>
            <a:normAutofit fontScale="85000" lnSpcReduction="20000"/>
          </a:bodyPr>
          <a:lstStyle/>
          <a:p>
            <a:fld id="{546D9712-00C2-4D1D-BF69-EFCBDE7F7994}" type="slidenum">
              <a:rPr lang="en-US"/>
              <a:pPr/>
              <a:t>14</a:t>
            </a:fld>
            <a:endParaRPr lang="en-US"/>
          </a:p>
        </p:txBody>
      </p:sp>
      <p:pic>
        <p:nvPicPr>
          <p:cNvPr id="54275" name="Picture 6" descr="j0216842"/>
          <p:cNvPicPr>
            <a:picLocks noChangeAspect="1" noChangeArrowheads="1"/>
          </p:cNvPicPr>
          <p:nvPr/>
        </p:nvPicPr>
        <p:blipFill>
          <a:blip r:embed="rId2" cstate="print"/>
          <a:srcRect/>
          <a:stretch>
            <a:fillRect/>
          </a:stretch>
        </p:blipFill>
        <p:spPr bwMode="auto">
          <a:xfrm>
            <a:off x="1524000" y="4873625"/>
            <a:ext cx="2971800" cy="1984375"/>
          </a:xfrm>
          <a:prstGeom prst="rect">
            <a:avLst/>
          </a:prstGeom>
          <a:noFill/>
          <a:ln w="9525">
            <a:noFill/>
            <a:miter lim="800000"/>
            <a:headEnd/>
            <a:tailEnd/>
          </a:ln>
        </p:spPr>
      </p:pic>
      <p:pic>
        <p:nvPicPr>
          <p:cNvPr id="54276" name="Picture 5"/>
          <p:cNvPicPr>
            <a:picLocks noChangeArrowheads="1"/>
          </p:cNvPicPr>
          <p:nvPr/>
        </p:nvPicPr>
        <p:blipFill>
          <a:blip r:embed="rId3" cstate="print"/>
          <a:srcRect/>
          <a:stretch>
            <a:fillRect/>
          </a:stretch>
        </p:blipFill>
        <p:spPr bwMode="auto">
          <a:xfrm>
            <a:off x="4953000" y="4876800"/>
            <a:ext cx="38100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normAutofit fontScale="90000"/>
          </a:bodyPr>
          <a:lstStyle/>
          <a:p>
            <a:r>
              <a:rPr lang="en-US" sz="4000" dirty="0" smtClean="0"/>
              <a:t>What we know about mid-tier value chains</a:t>
            </a:r>
          </a:p>
        </p:txBody>
      </p:sp>
      <p:sp>
        <p:nvSpPr>
          <p:cNvPr id="55298" name="Slide Number Placeholder 5"/>
          <p:cNvSpPr>
            <a:spLocks noGrp="1"/>
          </p:cNvSpPr>
          <p:nvPr>
            <p:ph type="sldNum" sz="quarter" idx="12"/>
          </p:nvPr>
        </p:nvSpPr>
        <p:spPr>
          <a:noFill/>
        </p:spPr>
        <p:txBody>
          <a:bodyPr>
            <a:normAutofit fontScale="85000" lnSpcReduction="20000"/>
          </a:bodyPr>
          <a:lstStyle/>
          <a:p>
            <a:fld id="{FD39ACCC-0817-4D25-B692-68BED82380EF}" type="slidenum">
              <a:rPr lang="en-US"/>
              <a:pPr/>
              <a:t>15</a:t>
            </a:fld>
            <a:endParaRPr lang="en-US"/>
          </a:p>
        </p:txBody>
      </p:sp>
      <p:sp>
        <p:nvSpPr>
          <p:cNvPr id="55300" name="Rectangle 3"/>
          <p:cNvSpPr>
            <a:spLocks noGrp="1" noChangeArrowheads="1"/>
          </p:cNvSpPr>
          <p:nvPr>
            <p:ph sz="quarter" idx="1"/>
          </p:nvPr>
        </p:nvSpPr>
        <p:spPr>
          <a:xfrm>
            <a:off x="685800" y="1981200"/>
            <a:ext cx="8229600" cy="4114800"/>
          </a:xfrm>
        </p:spPr>
        <p:txBody>
          <a:bodyPr/>
          <a:lstStyle/>
          <a:p>
            <a:r>
              <a:rPr lang="en-US" dirty="0" smtClean="0"/>
              <a:t>They are appropriate for situations in which regionally oriented markets are developing for significant volumes of differentiated, value-adding food </a:t>
            </a:r>
            <a:r>
              <a:rPr lang="en-US" dirty="0" smtClean="0"/>
              <a:t>products.</a:t>
            </a:r>
            <a:endParaRPr lang="en-US" dirty="0" smtClean="0"/>
          </a:p>
          <a:p>
            <a:r>
              <a:rPr lang="en-US" dirty="0" smtClean="0"/>
              <a:t>Horizontal collaborations are often required to assemble sufficient volumes of differentiated food </a:t>
            </a:r>
            <a:r>
              <a:rPr lang="en-US" dirty="0" smtClean="0"/>
              <a:t>products.</a:t>
            </a:r>
            <a:endParaRPr lang="en-US" dirty="0" smtClean="0"/>
          </a:p>
        </p:txBody>
      </p:sp>
      <p:pic>
        <p:nvPicPr>
          <p:cNvPr id="55301" name="Picture 5" descr="ov_logo01"/>
          <p:cNvPicPr>
            <a:picLocks noChangeAspect="1" noChangeArrowheads="1"/>
          </p:cNvPicPr>
          <p:nvPr/>
        </p:nvPicPr>
        <p:blipFill>
          <a:blip r:embed="rId2" cstate="print"/>
          <a:srcRect/>
          <a:stretch>
            <a:fillRect/>
          </a:stretch>
        </p:blipFill>
        <p:spPr bwMode="auto">
          <a:xfrm>
            <a:off x="4114800" y="4876800"/>
            <a:ext cx="2590800"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normAutofit fontScale="90000"/>
          </a:bodyPr>
          <a:lstStyle/>
          <a:p>
            <a:r>
              <a:rPr lang="en-US" sz="4000" dirty="0" smtClean="0"/>
              <a:t>What we know about mid-tier value chains</a:t>
            </a:r>
          </a:p>
        </p:txBody>
      </p:sp>
      <p:sp>
        <p:nvSpPr>
          <p:cNvPr id="56322" name="Slide Number Placeholder 5"/>
          <p:cNvSpPr>
            <a:spLocks noGrp="1"/>
          </p:cNvSpPr>
          <p:nvPr>
            <p:ph type="sldNum" sz="quarter" idx="12"/>
          </p:nvPr>
        </p:nvSpPr>
        <p:spPr>
          <a:noFill/>
        </p:spPr>
        <p:txBody>
          <a:bodyPr>
            <a:normAutofit fontScale="85000" lnSpcReduction="20000"/>
          </a:bodyPr>
          <a:lstStyle/>
          <a:p>
            <a:fld id="{069DAC26-998B-4B21-A719-4363E9DAEE77}" type="slidenum">
              <a:rPr lang="en-US"/>
              <a:pPr/>
              <a:t>16</a:t>
            </a:fld>
            <a:endParaRPr lang="en-US"/>
          </a:p>
        </p:txBody>
      </p:sp>
      <p:sp>
        <p:nvSpPr>
          <p:cNvPr id="56324" name="Rectangle 3"/>
          <p:cNvSpPr>
            <a:spLocks noGrp="1" noChangeArrowheads="1"/>
          </p:cNvSpPr>
          <p:nvPr>
            <p:ph sz="quarter" idx="1"/>
          </p:nvPr>
        </p:nvSpPr>
        <p:spPr>
          <a:xfrm>
            <a:off x="685800" y="1524000"/>
            <a:ext cx="8229600" cy="4800600"/>
          </a:xfrm>
        </p:spPr>
        <p:txBody>
          <a:bodyPr>
            <a:noAutofit/>
          </a:bodyPr>
          <a:lstStyle/>
          <a:p>
            <a:r>
              <a:rPr lang="en-US" dirty="0" smtClean="0"/>
              <a:t>Appropriate standards and efficient methods of third-party certification of the standards need to be applied throughout the supply </a:t>
            </a:r>
            <a:r>
              <a:rPr lang="en-US" dirty="0" smtClean="0"/>
              <a:t>chain. </a:t>
            </a:r>
            <a:endParaRPr lang="en-US" dirty="0" smtClean="0"/>
          </a:p>
          <a:p>
            <a:r>
              <a:rPr lang="en-US" dirty="0" smtClean="0"/>
              <a:t>Farmers are able to maintain ownership and control of brand identities on food products throughout the </a:t>
            </a:r>
            <a:r>
              <a:rPr lang="en-US" dirty="0" smtClean="0"/>
              <a:t>chain.</a:t>
            </a:r>
            <a:endParaRPr lang="en-US" dirty="0" smtClean="0"/>
          </a:p>
        </p:txBody>
      </p:sp>
      <p:pic>
        <p:nvPicPr>
          <p:cNvPr id="34820" name="Picture 4" descr="http://www.organicvalley.coop/fileadmin/img/products/northeast_milk.jpg"/>
          <p:cNvPicPr>
            <a:picLocks noChangeAspect="1" noChangeArrowheads="1"/>
          </p:cNvPicPr>
          <p:nvPr/>
        </p:nvPicPr>
        <p:blipFill>
          <a:blip r:embed="rId2" cstate="print"/>
          <a:srcRect/>
          <a:stretch>
            <a:fillRect/>
          </a:stretch>
        </p:blipFill>
        <p:spPr bwMode="auto">
          <a:xfrm>
            <a:off x="6781800" y="4038600"/>
            <a:ext cx="1428750" cy="2571751"/>
          </a:xfrm>
          <a:prstGeom prst="rect">
            <a:avLst/>
          </a:prstGeom>
          <a:noFill/>
        </p:spPr>
      </p:pic>
      <p:pic>
        <p:nvPicPr>
          <p:cNvPr id="9" name="Picture 5" descr="FA%20Certified">
            <a:hlinkClick r:id="rId3"/>
          </p:cNvPr>
          <p:cNvPicPr>
            <a:picLocks noChangeAspect="1" noChangeArrowheads="1"/>
          </p:cNvPicPr>
          <p:nvPr/>
        </p:nvPicPr>
        <p:blipFill>
          <a:blip r:embed="rId4" cstate="print"/>
          <a:srcRect/>
          <a:stretch>
            <a:fillRect/>
          </a:stretch>
        </p:blipFill>
        <p:spPr bwMode="auto">
          <a:xfrm>
            <a:off x="228600" y="2133600"/>
            <a:ext cx="695325" cy="695325"/>
          </a:xfrm>
          <a:prstGeom prst="rect">
            <a:avLst/>
          </a:prstGeom>
          <a:noFill/>
          <a:ln w="9525">
            <a:noFill/>
            <a:miter lim="800000"/>
            <a:headEnd/>
            <a:tailEnd/>
          </a:ln>
        </p:spPr>
      </p:pic>
      <p:pic>
        <p:nvPicPr>
          <p:cNvPr id="34824" name="Picture 8" descr="http://www.organicvalley.coop/fileadmin/templates/images/photos/cheese_photo.jpg"/>
          <p:cNvPicPr>
            <a:picLocks noChangeAspect="1" noChangeArrowheads="1"/>
          </p:cNvPicPr>
          <p:nvPr/>
        </p:nvPicPr>
        <p:blipFill>
          <a:blip r:embed="rId5" cstate="print"/>
          <a:srcRect/>
          <a:stretch>
            <a:fillRect/>
          </a:stretch>
        </p:blipFill>
        <p:spPr bwMode="auto">
          <a:xfrm>
            <a:off x="2147483647" y="0"/>
            <a:ext cx="4600575" cy="1809750"/>
          </a:xfrm>
          <a:prstGeom prst="rect">
            <a:avLst/>
          </a:prstGeom>
          <a:noFill/>
        </p:spPr>
      </p:pic>
      <p:pic>
        <p:nvPicPr>
          <p:cNvPr id="34826" name="Picture 10" descr="Cheddar 1 oz sticks">
            <a:hlinkClick r:id="rId6"/>
          </p:cNvPr>
          <p:cNvPicPr>
            <a:picLocks noChangeAspect="1" noChangeArrowheads="1"/>
          </p:cNvPicPr>
          <p:nvPr/>
        </p:nvPicPr>
        <p:blipFill>
          <a:blip r:embed="rId7" cstate="print"/>
          <a:srcRect/>
          <a:stretch>
            <a:fillRect/>
          </a:stretch>
        </p:blipFill>
        <p:spPr bwMode="auto">
          <a:xfrm>
            <a:off x="3200400" y="4667250"/>
            <a:ext cx="914400" cy="1371602"/>
          </a:xfrm>
          <a:prstGeom prst="rect">
            <a:avLst/>
          </a:prstGeom>
          <a:noFill/>
        </p:spPr>
      </p:pic>
      <p:pic>
        <p:nvPicPr>
          <p:cNvPr id="34828" name="Picture 12" descr="Raw Mild, 8 oz.">
            <a:hlinkClick r:id="rId8"/>
          </p:cNvPr>
          <p:cNvPicPr>
            <a:picLocks noChangeAspect="1" noChangeArrowheads="1"/>
          </p:cNvPicPr>
          <p:nvPr/>
        </p:nvPicPr>
        <p:blipFill>
          <a:blip r:embed="rId9" cstate="print"/>
          <a:srcRect/>
          <a:stretch>
            <a:fillRect/>
          </a:stretch>
        </p:blipFill>
        <p:spPr bwMode="auto">
          <a:xfrm>
            <a:off x="1447800" y="4800600"/>
            <a:ext cx="1141941" cy="1238251"/>
          </a:xfrm>
          <a:prstGeom prst="rect">
            <a:avLst/>
          </a:prstGeom>
          <a:noFill/>
        </p:spPr>
      </p:pic>
      <p:pic>
        <p:nvPicPr>
          <p:cNvPr id="34830" name="Picture 14" descr="Sour Cream, Regular, 16oz tub">
            <a:hlinkClick r:id="rId10"/>
          </p:cNvPr>
          <p:cNvPicPr>
            <a:picLocks noChangeAspect="1" noChangeArrowheads="1"/>
          </p:cNvPicPr>
          <p:nvPr/>
        </p:nvPicPr>
        <p:blipFill>
          <a:blip r:embed="rId11" cstate="print"/>
          <a:srcRect/>
          <a:stretch>
            <a:fillRect/>
          </a:stretch>
        </p:blipFill>
        <p:spPr bwMode="auto">
          <a:xfrm>
            <a:off x="4876800" y="4800600"/>
            <a:ext cx="1204490" cy="10572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normAutofit fontScale="90000"/>
          </a:bodyPr>
          <a:lstStyle/>
          <a:p>
            <a:r>
              <a:rPr lang="en-US" sz="4000" dirty="0" smtClean="0"/>
              <a:t>What we know about mid-tier value chains</a:t>
            </a:r>
          </a:p>
        </p:txBody>
      </p:sp>
      <p:sp>
        <p:nvSpPr>
          <p:cNvPr id="56322" name="Slide Number Placeholder 5"/>
          <p:cNvSpPr>
            <a:spLocks noGrp="1"/>
          </p:cNvSpPr>
          <p:nvPr>
            <p:ph type="sldNum" sz="quarter" idx="12"/>
          </p:nvPr>
        </p:nvSpPr>
        <p:spPr>
          <a:noFill/>
        </p:spPr>
        <p:txBody>
          <a:bodyPr>
            <a:normAutofit fontScale="85000" lnSpcReduction="20000"/>
          </a:bodyPr>
          <a:lstStyle/>
          <a:p>
            <a:fld id="{069DAC26-998B-4B21-A719-4363E9DAEE77}" type="slidenum">
              <a:rPr lang="en-US"/>
              <a:pPr/>
              <a:t>17</a:t>
            </a:fld>
            <a:endParaRPr lang="en-US"/>
          </a:p>
        </p:txBody>
      </p:sp>
      <p:sp>
        <p:nvSpPr>
          <p:cNvPr id="56324" name="Rectangle 3"/>
          <p:cNvSpPr>
            <a:spLocks noGrp="1" noChangeArrowheads="1"/>
          </p:cNvSpPr>
          <p:nvPr>
            <p:ph sz="quarter" idx="1"/>
          </p:nvPr>
        </p:nvSpPr>
        <p:spPr>
          <a:xfrm>
            <a:off x="152400" y="1524000"/>
            <a:ext cx="8763000" cy="4800600"/>
          </a:xfrm>
        </p:spPr>
        <p:txBody>
          <a:bodyPr>
            <a:noAutofit/>
          </a:bodyPr>
          <a:lstStyle/>
          <a:p>
            <a:r>
              <a:rPr lang="en-US" dirty="0" smtClean="0"/>
              <a:t>It takes time for all strategic partners to become comfortable with this alternative business model based on trust and organizational interdependence because of the history of adversarial relationships in </a:t>
            </a:r>
            <a:r>
              <a:rPr lang="en-US" dirty="0" smtClean="0"/>
              <a:t>mainstream </a:t>
            </a:r>
            <a:r>
              <a:rPr lang="en-US" dirty="0" smtClean="0"/>
              <a:t>U.S. food supply </a:t>
            </a:r>
            <a:r>
              <a:rPr lang="en-US" dirty="0" smtClean="0"/>
              <a:t>chains.</a:t>
            </a:r>
            <a:endParaRPr lang="en-US" dirty="0" smtClean="0"/>
          </a:p>
        </p:txBody>
      </p:sp>
      <p:pic>
        <p:nvPicPr>
          <p:cNvPr id="6" name="Picture 6" descr="http://www.organicvalley.coop/uploads/pics/regional_northeast_01.jpg"/>
          <p:cNvPicPr>
            <a:picLocks noChangeAspect="1" noChangeArrowheads="1"/>
          </p:cNvPicPr>
          <p:nvPr/>
        </p:nvPicPr>
        <p:blipFill>
          <a:blip r:embed="rId2" cstate="print"/>
          <a:srcRect/>
          <a:stretch>
            <a:fillRect/>
          </a:stretch>
        </p:blipFill>
        <p:spPr bwMode="auto">
          <a:xfrm>
            <a:off x="0" y="4724400"/>
            <a:ext cx="4600575" cy="1809751"/>
          </a:xfrm>
          <a:prstGeom prst="rect">
            <a:avLst/>
          </a:prstGeom>
          <a:noFill/>
        </p:spPr>
      </p:pic>
      <p:pic>
        <p:nvPicPr>
          <p:cNvPr id="7" name="Picture 2" descr="http://www.organicvalley.coop/uploads/tx_macinabanners/farmer_coehlo.jpg">
            <a:hlinkClick r:id="rId3"/>
          </p:cNvPr>
          <p:cNvPicPr>
            <a:picLocks noChangeAspect="1" noChangeArrowheads="1"/>
          </p:cNvPicPr>
          <p:nvPr/>
        </p:nvPicPr>
        <p:blipFill>
          <a:blip r:embed="rId4" cstate="print"/>
          <a:srcRect/>
          <a:stretch>
            <a:fillRect/>
          </a:stretch>
        </p:blipFill>
        <p:spPr bwMode="auto">
          <a:xfrm>
            <a:off x="4800600" y="4724400"/>
            <a:ext cx="1714500" cy="1809751"/>
          </a:xfrm>
          <a:prstGeom prst="rect">
            <a:avLst/>
          </a:prstGeom>
          <a:noFill/>
        </p:spPr>
      </p:pic>
      <p:pic>
        <p:nvPicPr>
          <p:cNvPr id="7172" name="Picture 4" descr="http://www.organicvalley.coop/fileadmin/img/our_farmers/Gardiners_3386.jpg"/>
          <p:cNvPicPr>
            <a:picLocks noChangeAspect="1" noChangeArrowheads="1"/>
          </p:cNvPicPr>
          <p:nvPr/>
        </p:nvPicPr>
        <p:blipFill>
          <a:blip r:embed="rId5" cstate="print"/>
          <a:srcRect/>
          <a:stretch>
            <a:fillRect/>
          </a:stretch>
        </p:blipFill>
        <p:spPr bwMode="auto">
          <a:xfrm>
            <a:off x="6629400" y="4114800"/>
            <a:ext cx="2362200" cy="15685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6" descr="Withers4"/>
          <p:cNvPicPr>
            <a:picLocks noChangeAspect="1" noChangeArrowheads="1"/>
          </p:cNvPicPr>
          <p:nvPr/>
        </p:nvPicPr>
        <p:blipFill>
          <a:blip r:embed="rId2" cstate="print"/>
          <a:srcRect/>
          <a:stretch>
            <a:fillRect/>
          </a:stretch>
        </p:blipFill>
        <p:spPr bwMode="auto">
          <a:xfrm>
            <a:off x="7045325" y="3733800"/>
            <a:ext cx="2098675" cy="3124200"/>
          </a:xfrm>
          <a:prstGeom prst="rect">
            <a:avLst/>
          </a:prstGeom>
          <a:noFill/>
          <a:ln w="9525">
            <a:noFill/>
            <a:miter lim="800000"/>
            <a:headEnd/>
            <a:tailEnd/>
          </a:ln>
        </p:spPr>
      </p:pic>
      <p:sp>
        <p:nvSpPr>
          <p:cNvPr id="57348" name="Rectangle 2"/>
          <p:cNvSpPr>
            <a:spLocks noGrp="1" noChangeArrowheads="1"/>
          </p:cNvSpPr>
          <p:nvPr>
            <p:ph type="title"/>
          </p:nvPr>
        </p:nvSpPr>
        <p:spPr/>
        <p:txBody>
          <a:bodyPr>
            <a:normAutofit/>
          </a:bodyPr>
          <a:lstStyle/>
          <a:p>
            <a:r>
              <a:rPr lang="en-US" sz="4000" dirty="0" smtClean="0"/>
              <a:t>Challenges for mid-tier value chains</a:t>
            </a:r>
          </a:p>
        </p:txBody>
      </p:sp>
      <p:sp>
        <p:nvSpPr>
          <p:cNvPr id="57346" name="Slide Number Placeholder 5"/>
          <p:cNvSpPr>
            <a:spLocks noGrp="1"/>
          </p:cNvSpPr>
          <p:nvPr>
            <p:ph type="sldNum" sz="quarter" idx="12"/>
          </p:nvPr>
        </p:nvSpPr>
        <p:spPr>
          <a:noFill/>
        </p:spPr>
        <p:txBody>
          <a:bodyPr>
            <a:normAutofit fontScale="85000" lnSpcReduction="20000"/>
          </a:bodyPr>
          <a:lstStyle/>
          <a:p>
            <a:fld id="{28816765-0BEA-4A4A-84CE-DEBB7DEF0468}" type="slidenum">
              <a:rPr lang="en-US"/>
              <a:pPr/>
              <a:t>18</a:t>
            </a:fld>
            <a:endParaRPr lang="en-US"/>
          </a:p>
        </p:txBody>
      </p:sp>
      <p:sp>
        <p:nvSpPr>
          <p:cNvPr id="57349" name="Rectangle 3"/>
          <p:cNvSpPr>
            <a:spLocks noGrp="1" noChangeArrowheads="1"/>
          </p:cNvSpPr>
          <p:nvPr>
            <p:ph sz="quarter" idx="1"/>
          </p:nvPr>
        </p:nvSpPr>
        <p:spPr>
          <a:xfrm>
            <a:off x="304800" y="1524000"/>
            <a:ext cx="7772400" cy="4343400"/>
          </a:xfrm>
        </p:spPr>
        <p:txBody>
          <a:bodyPr/>
          <a:lstStyle/>
          <a:p>
            <a:pPr>
              <a:lnSpc>
                <a:spcPct val="90000"/>
              </a:lnSpc>
            </a:pPr>
            <a:r>
              <a:rPr lang="en-US" dirty="0" smtClean="0"/>
              <a:t>Finding appropriate values-based chain partners and developing mechanisms for trust, </a:t>
            </a:r>
            <a:r>
              <a:rPr lang="en-US" dirty="0" smtClean="0"/>
              <a:t>transparency </a:t>
            </a:r>
            <a:r>
              <a:rPr lang="en-US" dirty="0" smtClean="0"/>
              <a:t>and decision-making</a:t>
            </a:r>
          </a:p>
          <a:p>
            <a:pPr>
              <a:lnSpc>
                <a:spcPct val="90000"/>
              </a:lnSpc>
            </a:pPr>
            <a:r>
              <a:rPr lang="en-US" dirty="0" smtClean="0"/>
              <a:t>Determining effective strategies for product differentiation, </a:t>
            </a:r>
            <a:r>
              <a:rPr lang="en-US" dirty="0" smtClean="0"/>
              <a:t>branding </a:t>
            </a:r>
            <a:r>
              <a:rPr lang="en-US" dirty="0" smtClean="0"/>
              <a:t>and regional identity</a:t>
            </a:r>
          </a:p>
          <a:p>
            <a:pPr>
              <a:lnSpc>
                <a:spcPct val="90000"/>
              </a:lnSpc>
            </a:pPr>
            <a:r>
              <a:rPr lang="en-US" dirty="0" smtClean="0"/>
              <a:t>Developing food quality control systems</a:t>
            </a:r>
          </a:p>
          <a:p>
            <a:pPr>
              <a:lnSpc>
                <a:spcPct val="90000"/>
              </a:lnSpc>
              <a:buNone/>
            </a:pPr>
            <a:r>
              <a:rPr lang="en-US" dirty="0" smtClean="0"/>
              <a:t>	that address weather, seasonality,</a:t>
            </a:r>
          </a:p>
          <a:p>
            <a:pPr>
              <a:lnSpc>
                <a:spcPct val="90000"/>
              </a:lnSpc>
              <a:buNone/>
            </a:pPr>
            <a:r>
              <a:rPr lang="en-US" dirty="0" smtClean="0"/>
              <a:t>	multiple production </a:t>
            </a:r>
            <a:r>
              <a:rPr lang="en-US" dirty="0" smtClean="0"/>
              <a:t>sites </a:t>
            </a:r>
            <a:r>
              <a:rPr lang="en-US" dirty="0" smtClean="0"/>
              <a:t>and</a:t>
            </a:r>
          </a:p>
          <a:p>
            <a:pPr>
              <a:lnSpc>
                <a:spcPct val="90000"/>
              </a:lnSpc>
              <a:buNone/>
            </a:pPr>
            <a:r>
              <a:rPr lang="en-US" dirty="0" smtClean="0"/>
              <a:t>	quality-preserving distribution mechanisms</a:t>
            </a:r>
          </a:p>
        </p:txBody>
      </p:sp>
      <p:pic>
        <p:nvPicPr>
          <p:cNvPr id="57350" name="Picture 4" descr="FA%20Certified"/>
          <p:cNvPicPr>
            <a:picLocks noChangeAspect="1" noChangeArrowheads="1"/>
          </p:cNvPicPr>
          <p:nvPr/>
        </p:nvPicPr>
        <p:blipFill>
          <a:blip r:embed="rId3" cstate="print"/>
          <a:srcRect/>
          <a:stretch>
            <a:fillRect/>
          </a:stretch>
        </p:blipFill>
        <p:spPr bwMode="auto">
          <a:xfrm>
            <a:off x="4267200" y="5638800"/>
            <a:ext cx="1076325" cy="107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3"/>
          <p:cNvSpPr>
            <a:spLocks noGrp="1" noChangeArrowheads="1"/>
          </p:cNvSpPr>
          <p:nvPr>
            <p:ph type="title"/>
          </p:nvPr>
        </p:nvSpPr>
        <p:spPr/>
        <p:txBody>
          <a:bodyPr>
            <a:normAutofit/>
          </a:bodyPr>
          <a:lstStyle/>
          <a:p>
            <a:r>
              <a:rPr lang="en-US" sz="4000" dirty="0" smtClean="0"/>
              <a:t>Challenges for mid-tier value chains</a:t>
            </a:r>
          </a:p>
        </p:txBody>
      </p:sp>
      <p:sp>
        <p:nvSpPr>
          <p:cNvPr id="58370" name="Slide Number Placeholder 5"/>
          <p:cNvSpPr>
            <a:spLocks noGrp="1"/>
          </p:cNvSpPr>
          <p:nvPr>
            <p:ph type="sldNum" sz="quarter" idx="12"/>
          </p:nvPr>
        </p:nvSpPr>
        <p:spPr>
          <a:noFill/>
        </p:spPr>
        <p:txBody>
          <a:bodyPr>
            <a:normAutofit fontScale="85000" lnSpcReduction="20000"/>
          </a:bodyPr>
          <a:lstStyle/>
          <a:p>
            <a:fld id="{11A4A0A9-6A7D-469A-B244-7CB3B6AC43CA}" type="slidenum">
              <a:rPr lang="en-US"/>
              <a:pPr/>
              <a:t>19</a:t>
            </a:fld>
            <a:endParaRPr lang="en-US"/>
          </a:p>
        </p:txBody>
      </p:sp>
      <p:sp>
        <p:nvSpPr>
          <p:cNvPr id="58373" name="Rectangle 4"/>
          <p:cNvSpPr>
            <a:spLocks noGrp="1" noChangeArrowheads="1"/>
          </p:cNvSpPr>
          <p:nvPr>
            <p:ph sz="quarter" idx="1"/>
          </p:nvPr>
        </p:nvSpPr>
        <p:spPr>
          <a:xfrm>
            <a:off x="685800" y="1600200"/>
            <a:ext cx="7162800" cy="4724400"/>
          </a:xfrm>
        </p:spPr>
        <p:txBody>
          <a:bodyPr/>
          <a:lstStyle/>
          <a:p>
            <a:r>
              <a:rPr lang="en-US" dirty="0" smtClean="0"/>
              <a:t>Determining appropriate strategies for product pricing based on understanding the true costs of production</a:t>
            </a:r>
          </a:p>
          <a:p>
            <a:r>
              <a:rPr lang="en-US" dirty="0" smtClean="0"/>
              <a:t>Building sufficient trust among competing producer groups to form farmer networks large enough to supply sufficient and consistent volumes of high-quality, differentiated food products</a:t>
            </a:r>
          </a:p>
        </p:txBody>
      </p:sp>
      <p:pic>
        <p:nvPicPr>
          <p:cNvPr id="58371" name="Picture 7" descr="Blume"/>
          <p:cNvPicPr>
            <a:picLocks noChangeAspect="1" noChangeArrowheads="1"/>
          </p:cNvPicPr>
          <p:nvPr/>
        </p:nvPicPr>
        <p:blipFill>
          <a:blip r:embed="rId2" cstate="print"/>
          <a:srcRect/>
          <a:stretch>
            <a:fillRect/>
          </a:stretch>
        </p:blipFill>
        <p:spPr bwMode="auto">
          <a:xfrm>
            <a:off x="6172200" y="4629150"/>
            <a:ext cx="297180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304800" y="152400"/>
            <a:ext cx="8610600" cy="1143000"/>
          </a:xfrm>
        </p:spPr>
        <p:txBody>
          <a:bodyPr>
            <a:normAutofit fontScale="90000"/>
          </a:bodyPr>
          <a:lstStyle/>
          <a:p>
            <a:r>
              <a:rPr lang="en-US" sz="3600" dirty="0" smtClean="0"/>
              <a:t>Mainstream </a:t>
            </a:r>
            <a:r>
              <a:rPr lang="en-US" sz="3600" dirty="0" smtClean="0"/>
              <a:t>food supply chains have these characteristics:</a:t>
            </a:r>
          </a:p>
        </p:txBody>
      </p:sp>
      <p:sp>
        <p:nvSpPr>
          <p:cNvPr id="44034" name="Slide Number Placeholder 5"/>
          <p:cNvSpPr>
            <a:spLocks noGrp="1"/>
          </p:cNvSpPr>
          <p:nvPr>
            <p:ph type="sldNum" sz="quarter" idx="12"/>
          </p:nvPr>
        </p:nvSpPr>
        <p:spPr>
          <a:noFill/>
        </p:spPr>
        <p:txBody>
          <a:bodyPr>
            <a:normAutofit fontScale="85000" lnSpcReduction="20000"/>
          </a:bodyPr>
          <a:lstStyle/>
          <a:p>
            <a:fld id="{4BC8BE71-7F9D-4A75-9507-51664B1A22A8}" type="slidenum">
              <a:rPr lang="en-US"/>
              <a:pPr/>
              <a:t>2</a:t>
            </a:fld>
            <a:endParaRPr lang="en-US"/>
          </a:p>
        </p:txBody>
      </p:sp>
      <p:sp>
        <p:nvSpPr>
          <p:cNvPr id="44036" name="Rectangle 3"/>
          <p:cNvSpPr>
            <a:spLocks noGrp="1" noChangeArrowheads="1"/>
          </p:cNvSpPr>
          <p:nvPr>
            <p:ph sz="quarter" idx="1"/>
          </p:nvPr>
        </p:nvSpPr>
        <p:spPr>
          <a:xfrm>
            <a:off x="685800" y="1600200"/>
            <a:ext cx="8229600" cy="5029200"/>
          </a:xfrm>
        </p:spPr>
        <p:txBody>
          <a:bodyPr>
            <a:normAutofit/>
          </a:bodyPr>
          <a:lstStyle/>
          <a:p>
            <a:r>
              <a:rPr lang="en-US" sz="2900" dirty="0" smtClean="0"/>
              <a:t>Each company in the chain seeks to buy as cheaply and sell as expensively as </a:t>
            </a:r>
            <a:r>
              <a:rPr lang="en-US" sz="2900" dirty="0" smtClean="0"/>
              <a:t>possible.</a:t>
            </a:r>
            <a:endParaRPr lang="en-US" sz="2900" dirty="0" smtClean="0"/>
          </a:p>
          <a:p>
            <a:pPr lvl="1"/>
            <a:r>
              <a:rPr lang="en-US" sz="2700" dirty="0" smtClean="0"/>
              <a:t>This leads to: </a:t>
            </a:r>
          </a:p>
          <a:p>
            <a:pPr lvl="2"/>
            <a:r>
              <a:rPr lang="en-US" sz="2500" dirty="0" smtClean="0"/>
              <a:t>business relationships that are competitive and adversarial (win-lose)</a:t>
            </a:r>
          </a:p>
          <a:p>
            <a:pPr lvl="2"/>
            <a:r>
              <a:rPr lang="en-US" sz="2500" dirty="0" smtClean="0"/>
              <a:t>a lack of trust among marketing channel members</a:t>
            </a:r>
          </a:p>
        </p:txBody>
      </p:sp>
      <p:pic>
        <p:nvPicPr>
          <p:cNvPr id="1026" name="Picture 2" descr="C:\Documents and Settings\clbrown\Local Settings\Temporary Internet Files\Content.IE5\5E9KYO4H\MCj04158680000[1].wmf"/>
          <p:cNvPicPr>
            <a:picLocks noChangeAspect="1" noChangeArrowheads="1"/>
          </p:cNvPicPr>
          <p:nvPr/>
        </p:nvPicPr>
        <p:blipFill>
          <a:blip r:embed="rId2" cstate="print"/>
          <a:srcRect/>
          <a:stretch>
            <a:fillRect/>
          </a:stretch>
        </p:blipFill>
        <p:spPr bwMode="auto">
          <a:xfrm>
            <a:off x="3733800" y="4572000"/>
            <a:ext cx="2060575" cy="17303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title"/>
          </p:nvPr>
        </p:nvSpPr>
        <p:spPr/>
        <p:txBody>
          <a:bodyPr>
            <a:normAutofit/>
          </a:bodyPr>
          <a:lstStyle/>
          <a:p>
            <a:r>
              <a:rPr lang="en-US" sz="4000" dirty="0" smtClean="0"/>
              <a:t>Challenges for mid-tier value chains</a:t>
            </a:r>
          </a:p>
        </p:txBody>
      </p:sp>
      <p:sp>
        <p:nvSpPr>
          <p:cNvPr id="59394" name="Slide Number Placeholder 5"/>
          <p:cNvSpPr>
            <a:spLocks noGrp="1"/>
          </p:cNvSpPr>
          <p:nvPr>
            <p:ph type="sldNum" sz="quarter" idx="12"/>
          </p:nvPr>
        </p:nvSpPr>
        <p:spPr>
          <a:noFill/>
        </p:spPr>
        <p:txBody>
          <a:bodyPr>
            <a:normAutofit fontScale="85000" lnSpcReduction="20000"/>
          </a:bodyPr>
          <a:lstStyle/>
          <a:p>
            <a:fld id="{5A9B1B0D-A5A7-4DE3-B555-60385AA9AA5B}" type="slidenum">
              <a:rPr lang="en-US"/>
              <a:pPr/>
              <a:t>20</a:t>
            </a:fld>
            <a:endParaRPr lang="en-US"/>
          </a:p>
        </p:txBody>
      </p:sp>
      <p:sp>
        <p:nvSpPr>
          <p:cNvPr id="59396" name="Rectangle 4"/>
          <p:cNvSpPr>
            <a:spLocks noGrp="1" noChangeArrowheads="1"/>
          </p:cNvSpPr>
          <p:nvPr>
            <p:ph sz="quarter" idx="1"/>
          </p:nvPr>
        </p:nvSpPr>
        <p:spPr>
          <a:xfrm>
            <a:off x="685800" y="1600200"/>
            <a:ext cx="7162800" cy="4724400"/>
          </a:xfrm>
        </p:spPr>
        <p:txBody>
          <a:bodyPr/>
          <a:lstStyle/>
          <a:p>
            <a:r>
              <a:rPr lang="en-US" dirty="0" smtClean="0"/>
              <a:t>Acquiring adequate capitalization and competent management </a:t>
            </a:r>
          </a:p>
          <a:p>
            <a:r>
              <a:rPr lang="en-US" dirty="0" smtClean="0"/>
              <a:t>Accessing adequate technical, </a:t>
            </a:r>
            <a:r>
              <a:rPr lang="en-US" dirty="0" smtClean="0"/>
              <a:t>research </a:t>
            </a:r>
            <a:r>
              <a:rPr lang="en-US" dirty="0" smtClean="0"/>
              <a:t>and development support</a:t>
            </a:r>
          </a:p>
          <a:p>
            <a:r>
              <a:rPr lang="en-US" dirty="0" smtClean="0"/>
              <a:t>Creating meaningful standards and consistent certification mechanisms</a:t>
            </a:r>
          </a:p>
          <a:p>
            <a:pPr>
              <a:buNone/>
            </a:pPr>
            <a:r>
              <a:rPr lang="en-US" dirty="0" smtClean="0"/>
              <a:t>	across the chain</a:t>
            </a:r>
          </a:p>
        </p:txBody>
      </p:sp>
      <p:pic>
        <p:nvPicPr>
          <p:cNvPr id="59397" name="Picture 5" descr="Doc"/>
          <p:cNvPicPr>
            <a:picLocks noChangeAspect="1" noChangeArrowheads="1"/>
          </p:cNvPicPr>
          <p:nvPr/>
        </p:nvPicPr>
        <p:blipFill>
          <a:blip r:embed="rId2" cstate="print"/>
          <a:srcRect/>
          <a:stretch>
            <a:fillRect/>
          </a:stretch>
        </p:blipFill>
        <p:spPr bwMode="auto">
          <a:xfrm>
            <a:off x="6477000" y="3284826"/>
            <a:ext cx="2438400" cy="3573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a:xfrm>
            <a:off x="685800" y="228600"/>
            <a:ext cx="8153400" cy="1143000"/>
          </a:xfrm>
        </p:spPr>
        <p:txBody>
          <a:bodyPr>
            <a:normAutofit/>
          </a:bodyPr>
          <a:lstStyle/>
          <a:p>
            <a:r>
              <a:rPr lang="en-US" sz="3700" dirty="0" smtClean="0"/>
              <a:t>Example of a </a:t>
            </a:r>
            <a:r>
              <a:rPr lang="en-US" sz="3600" dirty="0" smtClean="0"/>
              <a:t>mid-tier value chain</a:t>
            </a:r>
            <a:endParaRPr lang="en-US" sz="3700" dirty="0" smtClean="0"/>
          </a:p>
        </p:txBody>
      </p:sp>
      <p:sp>
        <p:nvSpPr>
          <p:cNvPr id="60418" name="Slide Number Placeholder 5"/>
          <p:cNvSpPr>
            <a:spLocks noGrp="1"/>
          </p:cNvSpPr>
          <p:nvPr>
            <p:ph type="sldNum" sz="quarter" idx="12"/>
          </p:nvPr>
        </p:nvSpPr>
        <p:spPr>
          <a:noFill/>
        </p:spPr>
        <p:txBody>
          <a:bodyPr>
            <a:normAutofit fontScale="85000" lnSpcReduction="20000"/>
          </a:bodyPr>
          <a:lstStyle/>
          <a:p>
            <a:fld id="{F9931FE0-D70C-41ED-BBB1-9CE3DCE0D705}" type="slidenum">
              <a:rPr lang="en-US"/>
              <a:pPr/>
              <a:t>21</a:t>
            </a:fld>
            <a:endParaRPr lang="en-US"/>
          </a:p>
        </p:txBody>
      </p:sp>
      <p:sp>
        <p:nvSpPr>
          <p:cNvPr id="60421" name="Rectangle 3"/>
          <p:cNvSpPr>
            <a:spLocks noGrp="1" noChangeArrowheads="1"/>
          </p:cNvSpPr>
          <p:nvPr>
            <p:ph sz="quarter" idx="1"/>
          </p:nvPr>
        </p:nvSpPr>
        <p:spPr>
          <a:xfrm>
            <a:off x="533400" y="1447800"/>
            <a:ext cx="7162800" cy="5181600"/>
          </a:xfrm>
        </p:spPr>
        <p:txBody>
          <a:bodyPr/>
          <a:lstStyle/>
          <a:p>
            <a:pPr>
              <a:lnSpc>
                <a:spcPct val="90000"/>
              </a:lnSpc>
              <a:buFont typeface="Wingdings" pitchFamily="2" charset="2"/>
              <a:buNone/>
            </a:pPr>
            <a:r>
              <a:rPr lang="en-US" sz="3600" dirty="0" smtClean="0"/>
              <a:t>Country Natural Beef</a:t>
            </a:r>
          </a:p>
          <a:p>
            <a:pPr>
              <a:lnSpc>
                <a:spcPct val="90000"/>
              </a:lnSpc>
              <a:buFont typeface="Wingdings" pitchFamily="2" charset="2"/>
              <a:buChar char="q"/>
            </a:pPr>
            <a:r>
              <a:rPr lang="en-US" dirty="0" smtClean="0"/>
              <a:t>A cooperative of family-owned ranches mostly in </a:t>
            </a:r>
            <a:r>
              <a:rPr lang="en-US" dirty="0" smtClean="0"/>
              <a:t>Oregon </a:t>
            </a:r>
            <a:r>
              <a:rPr lang="en-US" dirty="0" smtClean="0"/>
              <a:t>(but also in 15 other states) that raise cattle from birth without growth hormones or feeds containing antibiotics, genetically modified </a:t>
            </a:r>
            <a:r>
              <a:rPr lang="en-US" dirty="0" smtClean="0"/>
              <a:t>grains </a:t>
            </a:r>
            <a:r>
              <a:rPr lang="en-US" dirty="0" smtClean="0"/>
              <a:t>or animal </a:t>
            </a:r>
            <a:r>
              <a:rPr lang="en-US" dirty="0" smtClean="0"/>
              <a:t>by-products.</a:t>
            </a:r>
            <a:endParaRPr lang="en-US" dirty="0" smtClean="0"/>
          </a:p>
          <a:p>
            <a:pPr>
              <a:lnSpc>
                <a:spcPct val="90000"/>
              </a:lnSpc>
              <a:buFont typeface="Wingdings" pitchFamily="2" charset="2"/>
              <a:buChar char="q"/>
            </a:pPr>
            <a:r>
              <a:rPr lang="en-US" dirty="0" smtClean="0"/>
              <a:t>Cattle spend about 90 days (rather than 120-150) in a CNB-owned feedlot on “cooler” (30% grain vs. 80%) rations (potatoes, alfalfa, barley, some corn</a:t>
            </a:r>
            <a:r>
              <a:rPr lang="en-US" dirty="0" smtClean="0"/>
              <a:t>). </a:t>
            </a:r>
            <a:endParaRPr lang="en-US" dirty="0" smtClean="0"/>
          </a:p>
        </p:txBody>
      </p:sp>
      <p:pic>
        <p:nvPicPr>
          <p:cNvPr id="60419" name="Picture 8" descr="bnw_front"/>
          <p:cNvPicPr>
            <a:picLocks noChangeAspect="1" noChangeArrowheads="1"/>
          </p:cNvPicPr>
          <p:nvPr/>
        </p:nvPicPr>
        <p:blipFill>
          <a:blip r:embed="rId2" cstate="print"/>
          <a:srcRect/>
          <a:stretch>
            <a:fillRect/>
          </a:stretch>
        </p:blipFill>
        <p:spPr bwMode="auto">
          <a:xfrm>
            <a:off x="6843577" y="5334000"/>
            <a:ext cx="2300423" cy="1524000"/>
          </a:xfrm>
          <a:prstGeom prst="rect">
            <a:avLst/>
          </a:prstGeom>
          <a:noFill/>
          <a:ln w="9525">
            <a:noFill/>
            <a:miter lim="800000"/>
            <a:headEnd/>
            <a:tailEnd/>
          </a:ln>
        </p:spPr>
      </p:pic>
      <p:pic>
        <p:nvPicPr>
          <p:cNvPr id="60422" name="Picture 9" descr="CNB%20Transparent%20NEW"/>
          <p:cNvPicPr>
            <a:picLocks noChangeAspect="1" noChangeArrowheads="1"/>
          </p:cNvPicPr>
          <p:nvPr/>
        </p:nvPicPr>
        <p:blipFill>
          <a:blip r:embed="rId3" cstate="print"/>
          <a:srcRect/>
          <a:stretch>
            <a:fillRect/>
          </a:stretch>
        </p:blipFill>
        <p:spPr bwMode="auto">
          <a:xfrm>
            <a:off x="6858000" y="1066800"/>
            <a:ext cx="2286000" cy="992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7" descr="Gulick%202%20Page%203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44" name="Rectangle 2"/>
          <p:cNvSpPr>
            <a:spLocks noGrp="1" noChangeArrowheads="1"/>
          </p:cNvSpPr>
          <p:nvPr>
            <p:ph type="title"/>
          </p:nvPr>
        </p:nvSpPr>
        <p:spPr>
          <a:xfrm>
            <a:off x="685800" y="152400"/>
            <a:ext cx="7772400" cy="838200"/>
          </a:xfrm>
        </p:spPr>
        <p:txBody>
          <a:bodyPr/>
          <a:lstStyle/>
          <a:p>
            <a:r>
              <a:rPr lang="en-US" dirty="0" smtClean="0">
                <a:solidFill>
                  <a:schemeClr val="tx1"/>
                </a:solidFill>
              </a:rPr>
              <a:t>Country Natural Beef</a:t>
            </a:r>
          </a:p>
        </p:txBody>
      </p:sp>
      <p:sp>
        <p:nvSpPr>
          <p:cNvPr id="61445" name="Rectangle 3"/>
          <p:cNvSpPr>
            <a:spLocks noGrp="1" noChangeArrowheads="1"/>
          </p:cNvSpPr>
          <p:nvPr>
            <p:ph type="body" sz="half" idx="1"/>
          </p:nvPr>
        </p:nvSpPr>
        <p:spPr>
          <a:xfrm>
            <a:off x="228600" y="914400"/>
            <a:ext cx="8153400" cy="4648200"/>
          </a:xfrm>
        </p:spPr>
        <p:txBody>
          <a:bodyPr/>
          <a:lstStyle/>
          <a:p>
            <a:pPr>
              <a:buFont typeface="Wingdings" pitchFamily="2" charset="2"/>
              <a:buChar char="q"/>
            </a:pPr>
            <a:r>
              <a:rPr lang="en-US" b="1" dirty="0" smtClean="0"/>
              <a:t>Land stewardship standards (their Graze-well/Raise-well Principles) are certified by third party inspections from the Food </a:t>
            </a:r>
            <a:r>
              <a:rPr lang="en-US" b="1" dirty="0" smtClean="0"/>
              <a:t>Alliance.</a:t>
            </a:r>
            <a:endParaRPr lang="en-US" b="1" dirty="0" smtClean="0"/>
          </a:p>
          <a:p>
            <a:pPr>
              <a:buFont typeface="Wingdings" pitchFamily="2" charset="2"/>
              <a:buChar char="q"/>
            </a:pPr>
            <a:r>
              <a:rPr lang="en-US" b="1" dirty="0" smtClean="0"/>
              <a:t>The cattle are processed by an independently owned packer in </a:t>
            </a:r>
            <a:r>
              <a:rPr lang="en-US" b="1" dirty="0" smtClean="0"/>
              <a:t>Washington.</a:t>
            </a:r>
            <a:endParaRPr lang="en-US" b="1" dirty="0" smtClean="0"/>
          </a:p>
          <a:p>
            <a:pPr>
              <a:buFont typeface="Wingdings" pitchFamily="2" charset="2"/>
              <a:buChar char="q"/>
            </a:pPr>
            <a:r>
              <a:rPr lang="en-US" b="1" dirty="0" smtClean="0"/>
              <a:t>CNB operates sophisticated supply chain </a:t>
            </a:r>
            <a:r>
              <a:rPr lang="en-US" b="1" dirty="0" smtClean="0"/>
              <a:t>logistics.</a:t>
            </a:r>
            <a:endParaRPr lang="en-US" b="1" dirty="0" smtClean="0"/>
          </a:p>
          <a:p>
            <a:pPr lvl="1"/>
            <a:r>
              <a:rPr lang="en-US" sz="2400" b="1" dirty="0" smtClean="0"/>
              <a:t>Over 47,000 head of cattle from over 100 ranch families were sold by CNB in </a:t>
            </a:r>
            <a:r>
              <a:rPr lang="en-US" sz="2400" b="1" dirty="0" smtClean="0"/>
              <a:t>2006.</a:t>
            </a:r>
            <a:endParaRPr lang="en-US" sz="2400" b="1" dirty="0" smtClean="0"/>
          </a:p>
        </p:txBody>
      </p:sp>
      <p:graphicFrame>
        <p:nvGraphicFramePr>
          <p:cNvPr id="99358" name="Group 30"/>
          <p:cNvGraphicFramePr>
            <a:graphicFrameLocks noGrp="1"/>
          </p:cNvGraphicFramePr>
          <p:nvPr>
            <p:ph sz="half" idx="2"/>
          </p:nvPr>
        </p:nvGraphicFramePr>
        <p:xfrm>
          <a:off x="381000" y="5943600"/>
          <a:ext cx="8458200" cy="731520"/>
        </p:xfrm>
        <a:graphic>
          <a:graphicData uri="http://schemas.openxmlformats.org/drawingml/2006/table">
            <a:tbl>
              <a:tblPr/>
              <a:tblGrid>
                <a:gridCol w="8458200"/>
              </a:tblGrid>
              <a:tr h="6096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2"/>
                          </a:solidFill>
                          <a:effectLst/>
                          <a:latin typeface="Times New Roman" pitchFamily="18" charset="0"/>
                          <a:cs typeface="Times New Roman" pitchFamily="18" charset="0"/>
                        </a:rPr>
                        <a:t>Grazing Well:</a:t>
                      </a:r>
                      <a:endParaRPr kumimoji="0" lang="en-US" sz="600" b="1" i="0" u="none" strike="noStrike" cap="none" normalizeH="0" baseline="0" dirty="0" smtClean="0">
                        <a:ln>
                          <a:noFill/>
                        </a:ln>
                        <a:solidFill>
                          <a:schemeClr val="bg2"/>
                        </a:solidFill>
                        <a:effectLst/>
                        <a:latin typeface="Arial Narrow"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bg2"/>
                          </a:solidFill>
                          <a:effectLst/>
                          <a:latin typeface="Times New Roman" pitchFamily="18" charset="0"/>
                          <a:cs typeface="Times New Roman" pitchFamily="18" charset="0"/>
                        </a:rPr>
                        <a:t>Principles of livestock management that lead to healthy land, livestock and people. </a:t>
                      </a:r>
                      <a:endParaRPr kumimoji="0" lang="en-US" sz="2400" b="0" i="0" u="none" strike="noStrike" cap="none" normalizeH="0" baseline="0" dirty="0" smtClean="0">
                        <a:ln>
                          <a:noFill/>
                        </a:ln>
                        <a:solidFill>
                          <a:schemeClr val="bg2"/>
                        </a:solidFill>
                        <a:effectLst/>
                        <a:latin typeface="Arial Narrow" pitchFamily="34"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61442" name="Slide Number Placeholder 6"/>
          <p:cNvSpPr>
            <a:spLocks noGrp="1"/>
          </p:cNvSpPr>
          <p:nvPr>
            <p:ph type="sldNum" sz="quarter" idx="12"/>
          </p:nvPr>
        </p:nvSpPr>
        <p:spPr>
          <a:noFill/>
        </p:spPr>
        <p:txBody>
          <a:bodyPr>
            <a:normAutofit fontScale="85000" lnSpcReduction="20000"/>
          </a:bodyPr>
          <a:lstStyle/>
          <a:p>
            <a:fld id="{8A743B06-13FB-4D5C-A7E7-3A46A0CE5D28}" type="slidenum">
              <a:rPr lang="en-US"/>
              <a:pPr/>
              <a:t>22</a:t>
            </a:fld>
            <a:endParaRPr lang="en-US"/>
          </a:p>
        </p:txBody>
      </p:sp>
      <p:pic>
        <p:nvPicPr>
          <p:cNvPr id="61446" name="Picture 4" descr="FA%20Certified"/>
          <p:cNvPicPr>
            <a:picLocks noChangeAspect="1" noChangeArrowheads="1"/>
          </p:cNvPicPr>
          <p:nvPr/>
        </p:nvPicPr>
        <p:blipFill>
          <a:blip r:embed="rId3" cstate="print"/>
          <a:srcRect/>
          <a:stretch>
            <a:fillRect/>
          </a:stretch>
        </p:blipFill>
        <p:spPr bwMode="auto">
          <a:xfrm>
            <a:off x="8153400" y="0"/>
            <a:ext cx="990600" cy="990600"/>
          </a:xfrm>
          <a:prstGeom prst="rect">
            <a:avLst/>
          </a:prstGeom>
          <a:noFill/>
          <a:ln w="9525">
            <a:noFill/>
            <a:miter lim="800000"/>
            <a:headEnd/>
            <a:tailEnd/>
          </a:ln>
        </p:spPr>
      </p:pic>
      <p:sp>
        <p:nvSpPr>
          <p:cNvPr id="61449" name="Rectangle 31"/>
          <p:cNvSpPr>
            <a:spLocks noChangeArrowheads="1"/>
          </p:cNvSpPr>
          <p:nvPr/>
        </p:nvSpPr>
        <p:spPr bwMode="auto">
          <a:xfrm>
            <a:off x="2743200" y="5257800"/>
            <a:ext cx="3382963" cy="366713"/>
          </a:xfrm>
          <a:prstGeom prst="rect">
            <a:avLst/>
          </a:prstGeom>
          <a:noFill/>
          <a:ln w="9525">
            <a:noFill/>
            <a:miter lim="800000"/>
            <a:headEnd/>
            <a:tailEnd/>
          </a:ln>
        </p:spPr>
        <p:txBody>
          <a:bodyPr wrap="none">
            <a:spAutoFit/>
          </a:bodyPr>
          <a:lstStyle/>
          <a:p>
            <a:r>
              <a:rPr lang="en-US">
                <a:hlinkClick r:id="rId4"/>
              </a:rPr>
              <a:t>http://www.countrynaturalbeef.com/</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r>
              <a:rPr lang="en-US" smtClean="0"/>
              <a:t>Country Natural Beef</a:t>
            </a:r>
          </a:p>
        </p:txBody>
      </p:sp>
      <p:sp>
        <p:nvSpPr>
          <p:cNvPr id="62466" name="Slide Number Placeholder 5"/>
          <p:cNvSpPr>
            <a:spLocks noGrp="1"/>
          </p:cNvSpPr>
          <p:nvPr>
            <p:ph type="sldNum" sz="quarter" idx="12"/>
          </p:nvPr>
        </p:nvSpPr>
        <p:spPr>
          <a:noFill/>
        </p:spPr>
        <p:txBody>
          <a:bodyPr>
            <a:normAutofit fontScale="85000" lnSpcReduction="20000"/>
          </a:bodyPr>
          <a:lstStyle/>
          <a:p>
            <a:fld id="{3A8DF319-E629-4E78-8C6A-D0D2DD9D77F3}" type="slidenum">
              <a:rPr lang="en-US"/>
              <a:pPr/>
              <a:t>23</a:t>
            </a:fld>
            <a:endParaRPr lang="en-US"/>
          </a:p>
        </p:txBody>
      </p:sp>
      <p:sp>
        <p:nvSpPr>
          <p:cNvPr id="62468" name="Rectangle 3"/>
          <p:cNvSpPr>
            <a:spLocks noGrp="1" noChangeArrowheads="1"/>
          </p:cNvSpPr>
          <p:nvPr>
            <p:ph sz="quarter" idx="1"/>
          </p:nvPr>
        </p:nvSpPr>
        <p:spPr>
          <a:xfrm>
            <a:off x="457200" y="1752600"/>
            <a:ext cx="5791200" cy="4724400"/>
          </a:xfrm>
        </p:spPr>
        <p:txBody>
          <a:bodyPr/>
          <a:lstStyle/>
          <a:p>
            <a:r>
              <a:rPr lang="en-US" dirty="0" smtClean="0"/>
              <a:t>Meat prices are based on the costs of sustainable </a:t>
            </a:r>
            <a:r>
              <a:rPr lang="en-US" dirty="0" smtClean="0"/>
              <a:t>production.</a:t>
            </a:r>
            <a:endParaRPr lang="en-US" dirty="0" smtClean="0"/>
          </a:p>
          <a:p>
            <a:pPr lvl="1"/>
            <a:r>
              <a:rPr lang="en-US" sz="2700" dirty="0" smtClean="0"/>
              <a:t>2006 average cost of production was $1.04/lb live weight for an 800 </a:t>
            </a:r>
            <a:r>
              <a:rPr lang="en-US" sz="2700" dirty="0" err="1" smtClean="0"/>
              <a:t>lb</a:t>
            </a:r>
            <a:r>
              <a:rPr lang="en-US" sz="2700" dirty="0" smtClean="0"/>
              <a:t> </a:t>
            </a:r>
            <a:r>
              <a:rPr lang="en-US" sz="2700" dirty="0" smtClean="0"/>
              <a:t>yearling.</a:t>
            </a:r>
            <a:endParaRPr lang="en-US" sz="2700" dirty="0" smtClean="0"/>
          </a:p>
          <a:p>
            <a:pPr lvl="1"/>
            <a:r>
              <a:rPr lang="en-US" sz="2700" dirty="0" smtClean="0"/>
              <a:t>A </a:t>
            </a:r>
            <a:r>
              <a:rPr lang="en-US" sz="2700" dirty="0" smtClean="0"/>
              <a:t>3 percent </a:t>
            </a:r>
            <a:r>
              <a:rPr lang="en-US" sz="2700" dirty="0" smtClean="0"/>
              <a:t>profit margin is added on for a targeted return of </a:t>
            </a:r>
            <a:r>
              <a:rPr lang="en-US" sz="2700" dirty="0" smtClean="0"/>
              <a:t/>
            </a:r>
            <a:br>
              <a:rPr lang="en-US" sz="2700" dirty="0" smtClean="0"/>
            </a:br>
            <a:r>
              <a:rPr lang="en-US" sz="2700" dirty="0" smtClean="0"/>
              <a:t>$</a:t>
            </a:r>
            <a:r>
              <a:rPr lang="en-US" sz="2700" dirty="0" smtClean="0"/>
              <a:t>1.12/ </a:t>
            </a:r>
            <a:r>
              <a:rPr lang="en-US" sz="2700" dirty="0" smtClean="0"/>
              <a:t>lb.</a:t>
            </a:r>
            <a:endParaRPr lang="en-US" sz="2700" dirty="0" smtClean="0"/>
          </a:p>
        </p:txBody>
      </p:sp>
      <p:pic>
        <p:nvPicPr>
          <p:cNvPr id="62469" name="Picture 8" descr="Davies%20boys%20at%20gate"/>
          <p:cNvPicPr>
            <a:picLocks noChangeAspect="1" noChangeArrowheads="1"/>
          </p:cNvPicPr>
          <p:nvPr/>
        </p:nvPicPr>
        <p:blipFill>
          <a:blip r:embed="rId2" cstate="print"/>
          <a:srcRect/>
          <a:stretch>
            <a:fillRect/>
          </a:stretch>
        </p:blipFill>
        <p:spPr bwMode="auto">
          <a:xfrm>
            <a:off x="6324600" y="0"/>
            <a:ext cx="2644775" cy="3986213"/>
          </a:xfrm>
          <a:prstGeom prst="rect">
            <a:avLst/>
          </a:prstGeom>
          <a:noFill/>
          <a:ln w="9525">
            <a:noFill/>
            <a:miter lim="800000"/>
            <a:headEnd/>
            <a:tailEnd/>
          </a:ln>
        </p:spPr>
      </p:pic>
      <p:pic>
        <p:nvPicPr>
          <p:cNvPr id="62470" name="Picture 9" descr="ScottDavies&amp;Horse"/>
          <p:cNvPicPr>
            <a:picLocks noChangeAspect="1" noChangeArrowheads="1"/>
          </p:cNvPicPr>
          <p:nvPr/>
        </p:nvPicPr>
        <p:blipFill>
          <a:blip r:embed="rId3" cstate="print"/>
          <a:srcRect/>
          <a:stretch>
            <a:fillRect/>
          </a:stretch>
        </p:blipFill>
        <p:spPr bwMode="auto">
          <a:xfrm>
            <a:off x="6629400" y="3810000"/>
            <a:ext cx="2027238"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r>
              <a:rPr lang="en-US" smtClean="0"/>
              <a:t>Country Natural Beef</a:t>
            </a:r>
          </a:p>
        </p:txBody>
      </p:sp>
      <p:sp>
        <p:nvSpPr>
          <p:cNvPr id="63490" name="Slide Number Placeholder 5"/>
          <p:cNvSpPr>
            <a:spLocks noGrp="1"/>
          </p:cNvSpPr>
          <p:nvPr>
            <p:ph type="sldNum" sz="quarter" idx="12"/>
          </p:nvPr>
        </p:nvSpPr>
        <p:spPr>
          <a:noFill/>
        </p:spPr>
        <p:txBody>
          <a:bodyPr>
            <a:normAutofit fontScale="85000" lnSpcReduction="20000"/>
          </a:bodyPr>
          <a:lstStyle/>
          <a:p>
            <a:fld id="{F43F43FE-39F6-4360-96A3-6E426F2FF95B}" type="slidenum">
              <a:rPr lang="en-US"/>
              <a:pPr/>
              <a:t>24</a:t>
            </a:fld>
            <a:endParaRPr lang="en-US"/>
          </a:p>
        </p:txBody>
      </p:sp>
      <p:sp>
        <p:nvSpPr>
          <p:cNvPr id="63492" name="Rectangle 3"/>
          <p:cNvSpPr>
            <a:spLocks noGrp="1" noChangeArrowheads="1"/>
          </p:cNvSpPr>
          <p:nvPr>
            <p:ph sz="quarter" idx="1"/>
          </p:nvPr>
        </p:nvSpPr>
        <p:spPr>
          <a:xfrm>
            <a:off x="609600" y="1981200"/>
            <a:ext cx="8153400" cy="4495800"/>
          </a:xfrm>
        </p:spPr>
        <p:txBody>
          <a:bodyPr/>
          <a:lstStyle/>
          <a:p>
            <a:r>
              <a:rPr lang="en-US" dirty="0" smtClean="0"/>
              <a:t>CNB’s strategic retail partners are mainly Whole Foods, New Seasons Market, Puget Consumer </a:t>
            </a:r>
            <a:br>
              <a:rPr lang="en-US" dirty="0" smtClean="0"/>
            </a:br>
            <a:r>
              <a:rPr lang="en-US" dirty="0" smtClean="0"/>
              <a:t>Co-op stores, </a:t>
            </a:r>
            <a:r>
              <a:rPr lang="en-US" dirty="0" err="1" smtClean="0"/>
              <a:t>Burgerville</a:t>
            </a:r>
            <a:r>
              <a:rPr lang="en-US" dirty="0" smtClean="0"/>
              <a:t> </a:t>
            </a:r>
            <a:r>
              <a:rPr lang="en-US" dirty="0" smtClean="0"/>
              <a:t>restaurants </a:t>
            </a:r>
            <a:r>
              <a:rPr lang="en-US" dirty="0" smtClean="0"/>
              <a:t>and Bon Appétit (catering service to colleges and corporate cafeterias</a:t>
            </a:r>
            <a:r>
              <a:rPr lang="en-US" dirty="0" smtClean="0"/>
              <a:t>).</a:t>
            </a:r>
            <a:endParaRPr lang="en-US" dirty="0" smtClean="0"/>
          </a:p>
          <a:p>
            <a:r>
              <a:rPr lang="en-US" dirty="0" smtClean="0"/>
              <a:t>The identity of Country Natural Beef (or its ranch families) is preserved throughout the supply </a:t>
            </a:r>
            <a:r>
              <a:rPr lang="en-US" dirty="0" smtClean="0"/>
              <a:t>chain.</a:t>
            </a:r>
            <a:endParaRPr lang="en-US" dirty="0" smtClean="0"/>
          </a:p>
        </p:txBody>
      </p:sp>
      <p:pic>
        <p:nvPicPr>
          <p:cNvPr id="63493" name="Picture 4" descr="200px-BVLogo">
            <a:hlinkClick r:id="rId2"/>
          </p:cNvPr>
          <p:cNvPicPr>
            <a:picLocks noChangeAspect="1" noChangeArrowheads="1"/>
          </p:cNvPicPr>
          <p:nvPr/>
        </p:nvPicPr>
        <p:blipFill>
          <a:blip r:embed="rId3" cstate="print"/>
          <a:srcRect/>
          <a:stretch>
            <a:fillRect/>
          </a:stretch>
        </p:blipFill>
        <p:spPr bwMode="auto">
          <a:xfrm>
            <a:off x="6604000" y="0"/>
            <a:ext cx="2540000" cy="1968500"/>
          </a:xfrm>
          <a:prstGeom prst="rect">
            <a:avLst/>
          </a:prstGeom>
          <a:noFill/>
          <a:ln w="9525">
            <a:noFill/>
            <a:miter lim="800000"/>
            <a:headEnd/>
            <a:tailEnd/>
          </a:ln>
        </p:spPr>
      </p:pic>
      <p:pic>
        <p:nvPicPr>
          <p:cNvPr id="63495" name="Picture 6" descr="logo_home">
            <a:hlinkClick r:id="rId4"/>
          </p:cNvPr>
          <p:cNvPicPr>
            <a:picLocks noChangeAspect="1" noChangeArrowheads="1"/>
          </p:cNvPicPr>
          <p:nvPr/>
        </p:nvPicPr>
        <p:blipFill>
          <a:blip r:embed="rId5" cstate="print"/>
          <a:srcRect/>
          <a:stretch>
            <a:fillRect/>
          </a:stretch>
        </p:blipFill>
        <p:spPr bwMode="auto">
          <a:xfrm>
            <a:off x="3581400" y="5334000"/>
            <a:ext cx="1905000" cy="1243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27" descr="WF%20Demo%20with%20Hawaiians2"/>
          <p:cNvPicPr>
            <a:picLocks noChangeAspect="1" noChangeArrowheads="1"/>
          </p:cNvPicPr>
          <p:nvPr/>
        </p:nvPicPr>
        <p:blipFill>
          <a:blip r:embed="rId2" cstate="print"/>
          <a:srcRect/>
          <a:stretch>
            <a:fillRect/>
          </a:stretch>
        </p:blipFill>
        <p:spPr bwMode="auto">
          <a:xfrm>
            <a:off x="7189332" y="5029200"/>
            <a:ext cx="1954668" cy="1828800"/>
          </a:xfrm>
          <a:prstGeom prst="rect">
            <a:avLst/>
          </a:prstGeom>
          <a:noFill/>
          <a:ln w="9525">
            <a:noFill/>
            <a:miter lim="800000"/>
            <a:headEnd/>
            <a:tailEnd/>
          </a:ln>
        </p:spPr>
      </p:pic>
      <p:sp>
        <p:nvSpPr>
          <p:cNvPr id="64519" name="Rectangle 25"/>
          <p:cNvSpPr>
            <a:spLocks noGrp="1" noChangeArrowheads="1"/>
          </p:cNvSpPr>
          <p:nvPr>
            <p:ph type="title"/>
          </p:nvPr>
        </p:nvSpPr>
        <p:spPr>
          <a:noFill/>
        </p:spPr>
        <p:txBody>
          <a:bodyPr/>
          <a:lstStyle/>
          <a:p>
            <a:r>
              <a:rPr lang="en-US" smtClean="0"/>
              <a:t>Country Natural Beef</a:t>
            </a:r>
          </a:p>
        </p:txBody>
      </p:sp>
      <p:sp>
        <p:nvSpPr>
          <p:cNvPr id="64514" name="Slide Number Placeholder 5"/>
          <p:cNvSpPr>
            <a:spLocks noGrp="1"/>
          </p:cNvSpPr>
          <p:nvPr>
            <p:ph type="sldNum" sz="quarter" idx="12"/>
          </p:nvPr>
        </p:nvSpPr>
        <p:spPr>
          <a:noFill/>
        </p:spPr>
        <p:txBody>
          <a:bodyPr>
            <a:normAutofit fontScale="85000" lnSpcReduction="20000"/>
          </a:bodyPr>
          <a:lstStyle/>
          <a:p>
            <a:fld id="{93A7D923-F234-42BB-9A52-470EB9EF68BA}" type="slidenum">
              <a:rPr lang="en-US"/>
              <a:pPr/>
              <a:t>25</a:t>
            </a:fld>
            <a:endParaRPr lang="en-US"/>
          </a:p>
        </p:txBody>
      </p:sp>
      <p:sp>
        <p:nvSpPr>
          <p:cNvPr id="64518" name="Rectangle 24"/>
          <p:cNvSpPr>
            <a:spLocks noGrp="1" noChangeArrowheads="1"/>
          </p:cNvSpPr>
          <p:nvPr>
            <p:ph sz="quarter" idx="1"/>
          </p:nvPr>
        </p:nvSpPr>
        <p:spPr>
          <a:xfrm>
            <a:off x="609600" y="1447800"/>
            <a:ext cx="7467600" cy="5410200"/>
          </a:xfrm>
        </p:spPr>
        <p:txBody>
          <a:bodyPr/>
          <a:lstStyle/>
          <a:p>
            <a:pPr>
              <a:buFont typeface="Wingdings" pitchFamily="2" charset="2"/>
              <a:buNone/>
            </a:pPr>
            <a:r>
              <a:rPr lang="en-US" sz="2700" dirty="0" smtClean="0"/>
              <a:t>To become a CNB cooperative member a ranch would need to:</a:t>
            </a:r>
          </a:p>
          <a:p>
            <a:r>
              <a:rPr lang="en-US" sz="2800" dirty="0" smtClean="0"/>
              <a:t>Be sponsored by an existing CNB member</a:t>
            </a:r>
          </a:p>
          <a:p>
            <a:r>
              <a:rPr lang="en-US" sz="2800" dirty="0" smtClean="0"/>
              <a:t>Go through a </a:t>
            </a:r>
            <a:r>
              <a:rPr lang="en-US" sz="2800" dirty="0" smtClean="0"/>
              <a:t>two-year </a:t>
            </a:r>
            <a:r>
              <a:rPr lang="en-US" sz="2800" dirty="0" smtClean="0"/>
              <a:t>trial membership</a:t>
            </a:r>
          </a:p>
          <a:p>
            <a:r>
              <a:rPr lang="en-US" sz="2800" dirty="0" smtClean="0"/>
              <a:t>Pass Food Alliance certification</a:t>
            </a:r>
          </a:p>
          <a:p>
            <a:r>
              <a:rPr lang="en-US" sz="2800" dirty="0" smtClean="0"/>
              <a:t>Place in the feedlot a minimum of 160 head of cattle annually </a:t>
            </a:r>
            <a:r>
              <a:rPr lang="en-US" sz="2800" dirty="0" smtClean="0"/>
              <a:t>(two </a:t>
            </a:r>
            <a:r>
              <a:rPr lang="en-US" sz="2800" dirty="0" smtClean="0"/>
              <a:t>80-head lots)</a:t>
            </a:r>
          </a:p>
          <a:p>
            <a:r>
              <a:rPr lang="en-US" sz="2800" dirty="0" smtClean="0"/>
              <a:t>Attend </a:t>
            </a:r>
            <a:r>
              <a:rPr lang="en-US" sz="2800" dirty="0" smtClean="0"/>
              <a:t>two </a:t>
            </a:r>
            <a:r>
              <a:rPr lang="en-US" sz="2800" dirty="0" smtClean="0"/>
              <a:t>semi-annual all-member meetings</a:t>
            </a:r>
          </a:p>
          <a:p>
            <a:r>
              <a:rPr lang="en-US" sz="2800" dirty="0" smtClean="0"/>
              <a:t>Engage </a:t>
            </a:r>
            <a:r>
              <a:rPr lang="en-US" sz="2800" dirty="0" smtClean="0"/>
              <a:t>three </a:t>
            </a:r>
            <a:r>
              <a:rPr lang="en-US" sz="2800" dirty="0" smtClean="0"/>
              <a:t>days a year </a:t>
            </a:r>
            <a:r>
              <a:rPr lang="en-US" sz="2800" dirty="0" smtClean="0"/>
              <a:t>in customer </a:t>
            </a:r>
            <a:br>
              <a:rPr lang="en-US" sz="2800" dirty="0" smtClean="0"/>
            </a:br>
            <a:r>
              <a:rPr lang="en-US" sz="2800" dirty="0" smtClean="0"/>
              <a:t>outreach </a:t>
            </a:r>
            <a:r>
              <a:rPr lang="en-US" sz="2800" dirty="0" smtClean="0"/>
              <a:t>where ranchers interact with meat cutters, chefs, store </a:t>
            </a:r>
            <a:r>
              <a:rPr lang="en-US" sz="2800" dirty="0" smtClean="0"/>
              <a:t>owners and </a:t>
            </a:r>
            <a:r>
              <a:rPr lang="en-US" sz="2800" dirty="0" smtClean="0"/>
              <a:t>consumers</a:t>
            </a:r>
          </a:p>
        </p:txBody>
      </p:sp>
      <p:pic>
        <p:nvPicPr>
          <p:cNvPr id="64516" name="Picture 26" descr="Bob-&amp;-Becky-Harrell"/>
          <p:cNvPicPr>
            <a:picLocks noChangeAspect="1" noChangeArrowheads="1"/>
          </p:cNvPicPr>
          <p:nvPr/>
        </p:nvPicPr>
        <p:blipFill>
          <a:blip r:embed="rId3" cstate="print"/>
          <a:srcRect/>
          <a:stretch>
            <a:fillRect/>
          </a:stretch>
        </p:blipFill>
        <p:spPr bwMode="auto">
          <a:xfrm>
            <a:off x="7391400" y="1295400"/>
            <a:ext cx="1563688" cy="2286000"/>
          </a:xfrm>
          <a:prstGeom prst="rect">
            <a:avLst/>
          </a:prstGeom>
          <a:noFill/>
          <a:ln w="9525">
            <a:noFill/>
            <a:miter lim="800000"/>
            <a:headEnd/>
            <a:tailEnd/>
          </a:ln>
        </p:spPr>
      </p:pic>
      <p:sp>
        <p:nvSpPr>
          <p:cNvPr id="64517" name="Text Box 4"/>
          <p:cNvSpPr txBox="1">
            <a:spLocks noChangeArrowheads="1"/>
          </p:cNvSpPr>
          <p:nvPr/>
        </p:nvSpPr>
        <p:spPr bwMode="auto">
          <a:xfrm>
            <a:off x="6343650" y="2181225"/>
            <a:ext cx="4638675" cy="4152900"/>
          </a:xfrm>
          <a:prstGeom prst="rect">
            <a:avLst/>
          </a:prstGeom>
          <a:noFill/>
          <a:ln w="9525">
            <a:noFill/>
            <a:miter lim="800000"/>
            <a:headEnd/>
            <a:tailEnd/>
          </a:ln>
        </p:spPr>
        <p:txBody>
          <a:bodyPr/>
          <a:lstStyle/>
          <a:p>
            <a:r>
              <a:rPr lang="en-US" sz="600"/>
              <a:t> </a:t>
            </a:r>
            <a:endParaRPr lang="en-US" sz="2400" b="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685800" y="381000"/>
            <a:ext cx="8153400" cy="1143000"/>
          </a:xfrm>
        </p:spPr>
        <p:txBody>
          <a:bodyPr>
            <a:normAutofit/>
          </a:bodyPr>
          <a:lstStyle/>
          <a:p>
            <a:r>
              <a:rPr lang="en-US" sz="3700" dirty="0" smtClean="0"/>
              <a:t>Example of a </a:t>
            </a:r>
            <a:r>
              <a:rPr lang="en-US" sz="3600" dirty="0" smtClean="0"/>
              <a:t>mid-tier value chain</a:t>
            </a:r>
            <a:endParaRPr lang="en-US" sz="3700" dirty="0" smtClean="0"/>
          </a:p>
        </p:txBody>
      </p:sp>
      <p:sp>
        <p:nvSpPr>
          <p:cNvPr id="65538" name="Slide Number Placeholder 5"/>
          <p:cNvSpPr>
            <a:spLocks noGrp="1"/>
          </p:cNvSpPr>
          <p:nvPr>
            <p:ph type="sldNum" sz="quarter" idx="12"/>
          </p:nvPr>
        </p:nvSpPr>
        <p:spPr>
          <a:noFill/>
        </p:spPr>
        <p:txBody>
          <a:bodyPr>
            <a:normAutofit fontScale="85000" lnSpcReduction="20000"/>
          </a:bodyPr>
          <a:lstStyle/>
          <a:p>
            <a:fld id="{9A31D24C-0317-4CF5-B704-1DA91668DC0F}" type="slidenum">
              <a:rPr lang="en-US"/>
              <a:pPr/>
              <a:t>26</a:t>
            </a:fld>
            <a:endParaRPr lang="en-US"/>
          </a:p>
        </p:txBody>
      </p:sp>
      <p:sp>
        <p:nvSpPr>
          <p:cNvPr id="65540" name="Rectangle 3"/>
          <p:cNvSpPr>
            <a:spLocks noGrp="1" noChangeArrowheads="1"/>
          </p:cNvSpPr>
          <p:nvPr>
            <p:ph sz="quarter" idx="1"/>
          </p:nvPr>
        </p:nvSpPr>
        <p:spPr>
          <a:xfrm>
            <a:off x="609600" y="1524000"/>
            <a:ext cx="8153400" cy="4495800"/>
          </a:xfrm>
        </p:spPr>
        <p:txBody>
          <a:bodyPr>
            <a:normAutofit/>
          </a:bodyPr>
          <a:lstStyle/>
          <a:p>
            <a:pPr>
              <a:buFont typeface="Wingdings" pitchFamily="2" charset="2"/>
              <a:buNone/>
            </a:pPr>
            <a:r>
              <a:rPr lang="en-US" dirty="0" smtClean="0"/>
              <a:t>Organic Valley</a:t>
            </a:r>
          </a:p>
          <a:p>
            <a:r>
              <a:rPr lang="en-US" sz="2700" dirty="0" smtClean="0"/>
              <a:t>Cooperative of 1,332 farms had sales of $330 million in 2006 of mostly dairy products under the Organic Valley </a:t>
            </a:r>
            <a:r>
              <a:rPr lang="en-US" sz="2700" dirty="0" smtClean="0"/>
              <a:t>label.</a:t>
            </a:r>
            <a:endParaRPr lang="en-US" sz="2700" dirty="0" smtClean="0"/>
          </a:p>
          <a:p>
            <a:r>
              <a:rPr lang="en-US" sz="2700" dirty="0" smtClean="0"/>
              <a:t>Has </a:t>
            </a:r>
            <a:r>
              <a:rPr lang="en-US" sz="2700" dirty="0" smtClean="0"/>
              <a:t>eight </a:t>
            </a:r>
            <a:r>
              <a:rPr lang="en-US" sz="2700" dirty="0" smtClean="0"/>
              <a:t>different </a:t>
            </a:r>
            <a:r>
              <a:rPr lang="en-US" sz="2700" dirty="0" smtClean="0"/>
              <a:t>regions, </a:t>
            </a:r>
            <a:r>
              <a:rPr lang="en-US" sz="2700" dirty="0" smtClean="0"/>
              <a:t>and </a:t>
            </a:r>
            <a:r>
              <a:rPr lang="en-US" sz="2700" dirty="0" smtClean="0"/>
              <a:t>seeks a </a:t>
            </a:r>
            <a:r>
              <a:rPr lang="en-US" sz="2700" dirty="0" smtClean="0"/>
              <a:t>strict policy to only use milk from the region where it is </a:t>
            </a:r>
            <a:r>
              <a:rPr lang="en-US" sz="2700" dirty="0" smtClean="0"/>
              <a:t>produced and which </a:t>
            </a:r>
            <a:r>
              <a:rPr lang="en-US" sz="2700" dirty="0" smtClean="0"/>
              <a:t>is as close to the processing plant as </a:t>
            </a:r>
            <a:r>
              <a:rPr lang="en-US" sz="2700" dirty="0" smtClean="0"/>
              <a:t>possible.</a:t>
            </a:r>
            <a:endParaRPr lang="en-US" sz="2700" dirty="0" smtClean="0"/>
          </a:p>
        </p:txBody>
      </p:sp>
      <p:sp>
        <p:nvSpPr>
          <p:cNvPr id="65543" name="Rectangle 6"/>
          <p:cNvSpPr>
            <a:spLocks noChangeArrowheads="1"/>
          </p:cNvSpPr>
          <p:nvPr/>
        </p:nvSpPr>
        <p:spPr bwMode="auto">
          <a:xfrm>
            <a:off x="4495800" y="1524000"/>
            <a:ext cx="3505200" cy="396875"/>
          </a:xfrm>
          <a:prstGeom prst="rect">
            <a:avLst/>
          </a:prstGeom>
          <a:noFill/>
          <a:ln w="9525">
            <a:noFill/>
            <a:miter lim="800000"/>
            <a:headEnd/>
            <a:tailEnd/>
          </a:ln>
        </p:spPr>
        <p:txBody>
          <a:bodyPr>
            <a:spAutoFit/>
          </a:bodyPr>
          <a:lstStyle/>
          <a:p>
            <a:r>
              <a:rPr lang="en-US" sz="2000" b="0" dirty="0">
                <a:hlinkClick r:id="rId2"/>
              </a:rPr>
              <a:t>http://www.organicvalley.coop/</a:t>
            </a:r>
            <a:endParaRPr lang="en-US" sz="2000" b="0" dirty="0"/>
          </a:p>
        </p:txBody>
      </p:sp>
      <p:pic>
        <p:nvPicPr>
          <p:cNvPr id="6146" name="Picture 2" descr="Regional Milk Cartons"/>
          <p:cNvPicPr>
            <a:picLocks noChangeAspect="1" noChangeArrowheads="1"/>
          </p:cNvPicPr>
          <p:nvPr/>
        </p:nvPicPr>
        <p:blipFill>
          <a:blip r:embed="rId3" cstate="print"/>
          <a:srcRect/>
          <a:stretch>
            <a:fillRect/>
          </a:stretch>
        </p:blipFill>
        <p:spPr bwMode="auto">
          <a:xfrm>
            <a:off x="1219200" y="4648200"/>
            <a:ext cx="4286250" cy="2019301"/>
          </a:xfrm>
          <a:prstGeom prst="rect">
            <a:avLst/>
          </a:prstGeom>
          <a:noFill/>
        </p:spPr>
      </p:pic>
      <p:pic>
        <p:nvPicPr>
          <p:cNvPr id="6148" name="Picture 4" descr="http://www.organicvalley.coop/uploads/tx_templavoila/george_siemon-t.jpg">
            <a:hlinkClick r:id="rId4"/>
          </p:cNvPr>
          <p:cNvPicPr>
            <a:picLocks noChangeAspect="1" noChangeArrowheads="1"/>
          </p:cNvPicPr>
          <p:nvPr/>
        </p:nvPicPr>
        <p:blipFill>
          <a:blip r:embed="rId5" cstate="print"/>
          <a:srcRect/>
          <a:stretch>
            <a:fillRect/>
          </a:stretch>
        </p:blipFill>
        <p:spPr bwMode="auto">
          <a:xfrm>
            <a:off x="6324600" y="5257800"/>
            <a:ext cx="571500" cy="866776"/>
          </a:xfrm>
          <a:prstGeom prst="rect">
            <a:avLst/>
          </a:prstGeom>
          <a:noFill/>
        </p:spPr>
      </p:pic>
      <p:sp>
        <p:nvSpPr>
          <p:cNvPr id="10" name="Rectangle 9"/>
          <p:cNvSpPr/>
          <p:nvPr/>
        </p:nvSpPr>
        <p:spPr>
          <a:xfrm>
            <a:off x="7010400" y="5334000"/>
            <a:ext cx="1752600" cy="646331"/>
          </a:xfrm>
          <a:prstGeom prst="rect">
            <a:avLst/>
          </a:prstGeom>
        </p:spPr>
        <p:txBody>
          <a:bodyPr wrap="square">
            <a:spAutoFit/>
          </a:bodyPr>
          <a:lstStyle/>
          <a:p>
            <a:r>
              <a:rPr lang="en-US" dirty="0" smtClean="0"/>
              <a:t>George </a:t>
            </a:r>
            <a:r>
              <a:rPr lang="en-US" dirty="0" err="1" smtClean="0"/>
              <a:t>Siemon</a:t>
            </a:r>
            <a:endParaRPr lang="en-US" dirty="0" smtClean="0"/>
          </a:p>
          <a:p>
            <a:r>
              <a:rPr lang="en-US" dirty="0" smtClean="0"/>
              <a:t>C-E-I-E-I-O</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yoder_herding"/>
          <p:cNvPicPr>
            <a:picLocks noChangeAspect="1" noChangeArrowheads="1"/>
          </p:cNvPicPr>
          <p:nvPr/>
        </p:nvPicPr>
        <p:blipFill>
          <a:blip r:embed="rId2" cstate="print"/>
          <a:srcRect/>
          <a:stretch>
            <a:fillRect/>
          </a:stretch>
        </p:blipFill>
        <p:spPr bwMode="auto">
          <a:xfrm>
            <a:off x="5791200" y="4800600"/>
            <a:ext cx="3099427" cy="20574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b="1" dirty="0" smtClean="0"/>
              <a:t>Who owns Organic Valley? </a:t>
            </a:r>
            <a:br>
              <a:rPr lang="en-US" b="1" dirty="0" smtClean="0"/>
            </a:br>
            <a:r>
              <a:rPr lang="en-US" b="1" dirty="0" smtClean="0"/>
              <a:t>Family farmers!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8E37EF76-0CD4-4D8C-ACA0-6141D0B52119}" type="slidenum">
              <a:rPr lang="en-US" smtClean="0"/>
              <a:pPr>
                <a:defRPr/>
              </a:pPr>
              <a:t>27</a:t>
            </a:fld>
            <a:endParaRPr lang="en-US"/>
          </a:p>
        </p:txBody>
      </p:sp>
      <p:sp>
        <p:nvSpPr>
          <p:cNvPr id="4" name="Content Placeholder 3"/>
          <p:cNvSpPr>
            <a:spLocks noGrp="1"/>
          </p:cNvSpPr>
          <p:nvPr>
            <p:ph sz="quarter" idx="1"/>
          </p:nvPr>
        </p:nvSpPr>
        <p:spPr>
          <a:xfrm>
            <a:off x="152400" y="1600200"/>
            <a:ext cx="8991600" cy="4495800"/>
          </a:xfrm>
        </p:spPr>
        <p:txBody>
          <a:bodyPr>
            <a:normAutofit/>
          </a:bodyPr>
          <a:lstStyle/>
          <a:p>
            <a:pPr>
              <a:buNone/>
            </a:pPr>
            <a:r>
              <a:rPr lang="en-US" b="1" dirty="0" smtClean="0"/>
              <a:t>How it Works</a:t>
            </a:r>
          </a:p>
          <a:p>
            <a:r>
              <a:rPr lang="en-US" sz="2700" dirty="0" smtClean="0"/>
              <a:t>Farmer members establish equity when they join the </a:t>
            </a:r>
            <a:r>
              <a:rPr lang="en-US" sz="2700" dirty="0" smtClean="0"/>
              <a:t>co-op.</a:t>
            </a:r>
            <a:endParaRPr lang="en-US" sz="2700" dirty="0" smtClean="0"/>
          </a:p>
          <a:p>
            <a:r>
              <a:rPr lang="en-US" sz="2700" dirty="0" smtClean="0"/>
              <a:t>A national Board of Directors is elected from the </a:t>
            </a:r>
            <a:r>
              <a:rPr lang="en-US" sz="2700" dirty="0" smtClean="0"/>
              <a:t>membership.. </a:t>
            </a:r>
            <a:endParaRPr lang="en-US" sz="2700" dirty="0" smtClean="0"/>
          </a:p>
          <a:p>
            <a:r>
              <a:rPr lang="en-US" sz="2700" dirty="0" smtClean="0"/>
              <a:t>Pay price is based on cost of production and is determined by farmer members who also receive support in production, organic certification, farm planning, feed sourcing, veterinary consultation and </a:t>
            </a:r>
            <a:r>
              <a:rPr lang="en-US" sz="2700" dirty="0" smtClean="0"/>
              <a:t>more.</a:t>
            </a:r>
            <a:endParaRPr lang="en-US" dirty="0"/>
          </a:p>
        </p:txBody>
      </p:sp>
      <p:sp>
        <p:nvSpPr>
          <p:cNvPr id="6" name="Rectangle 4"/>
          <p:cNvSpPr>
            <a:spLocks noChangeArrowheads="1"/>
          </p:cNvSpPr>
          <p:nvPr/>
        </p:nvSpPr>
        <p:spPr bwMode="auto">
          <a:xfrm>
            <a:off x="0" y="5943600"/>
            <a:ext cx="5867400" cy="923330"/>
          </a:xfrm>
          <a:prstGeom prst="rect">
            <a:avLst/>
          </a:prstGeom>
          <a:noFill/>
          <a:ln w="9525">
            <a:noFill/>
            <a:miter lim="800000"/>
            <a:headEnd/>
            <a:tailEnd/>
          </a:ln>
        </p:spPr>
        <p:txBody>
          <a:bodyPr wrap="square">
            <a:spAutoFit/>
          </a:bodyPr>
          <a:lstStyle/>
          <a:p>
            <a:r>
              <a:rPr lang="en-US" i="1" dirty="0"/>
              <a:t>"If we treat the soil right, it will return life to us. Caring for the earth, particularly the soil, is what God intended for us to do."</a:t>
            </a:r>
            <a:r>
              <a:rPr lang="en-US" b="0" dirty="0"/>
              <a:t> </a:t>
            </a:r>
            <a:r>
              <a:rPr lang="en-US" b="0" dirty="0" smtClean="0"/>
              <a:t> </a:t>
            </a:r>
            <a:r>
              <a:rPr lang="en-US" b="0" dirty="0" err="1" smtClean="0"/>
              <a:t>Kore</a:t>
            </a:r>
            <a:r>
              <a:rPr lang="en-US" b="0" dirty="0" smtClean="0"/>
              <a:t> </a:t>
            </a:r>
            <a:r>
              <a:rPr lang="en-US" b="0" dirty="0"/>
              <a:t>Yoder, </a:t>
            </a:r>
            <a:r>
              <a:rPr lang="en-US" b="0" dirty="0" smtClean="0"/>
              <a:t>Lewisburg, </a:t>
            </a:r>
            <a:r>
              <a:rPr lang="en-US" b="0" dirty="0"/>
              <a:t>Pennsylvania, 13th generation </a:t>
            </a:r>
            <a:r>
              <a:rPr lang="en-US" b="0" dirty="0" smtClean="0"/>
              <a:t>farmer </a:t>
            </a:r>
            <a:endParaRPr lang="en-US" b="0" dirty="0"/>
          </a:p>
        </p:txBody>
      </p:sp>
      <p:sp>
        <p:nvSpPr>
          <p:cNvPr id="7" name="Rectangle 6"/>
          <p:cNvSpPr/>
          <p:nvPr/>
        </p:nvSpPr>
        <p:spPr>
          <a:xfrm>
            <a:off x="1447800" y="5105400"/>
            <a:ext cx="2450864" cy="646331"/>
          </a:xfrm>
          <a:prstGeom prst="rect">
            <a:avLst/>
          </a:prstGeom>
        </p:spPr>
        <p:txBody>
          <a:bodyPr wrap="none">
            <a:spAutoFit/>
          </a:bodyPr>
          <a:lstStyle/>
          <a:p>
            <a:r>
              <a:rPr lang="en-US" dirty="0" smtClean="0">
                <a:hlinkClick r:id="rId3"/>
              </a:rPr>
              <a:t>http://www.farmers.coop/</a:t>
            </a: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685800" y="381000"/>
            <a:ext cx="8229600" cy="1143000"/>
          </a:xfrm>
        </p:spPr>
        <p:txBody>
          <a:bodyPr>
            <a:normAutofit/>
          </a:bodyPr>
          <a:lstStyle/>
          <a:p>
            <a:r>
              <a:rPr lang="en-US" sz="3700" dirty="0" smtClean="0"/>
              <a:t>Example of a </a:t>
            </a:r>
            <a:r>
              <a:rPr lang="en-US" sz="3600" dirty="0" smtClean="0"/>
              <a:t>mid-tier value chain</a:t>
            </a:r>
            <a:endParaRPr lang="en-US" sz="3700" dirty="0" smtClean="0"/>
          </a:p>
        </p:txBody>
      </p:sp>
      <p:sp>
        <p:nvSpPr>
          <p:cNvPr id="66562" name="Slide Number Placeholder 5"/>
          <p:cNvSpPr>
            <a:spLocks noGrp="1"/>
          </p:cNvSpPr>
          <p:nvPr>
            <p:ph type="sldNum" sz="quarter" idx="12"/>
          </p:nvPr>
        </p:nvSpPr>
        <p:spPr>
          <a:noFill/>
        </p:spPr>
        <p:txBody>
          <a:bodyPr>
            <a:normAutofit fontScale="85000" lnSpcReduction="20000"/>
          </a:bodyPr>
          <a:lstStyle/>
          <a:p>
            <a:fld id="{A486EF3D-A2BB-4977-9669-D722A2D63862}" type="slidenum">
              <a:rPr lang="en-US"/>
              <a:pPr/>
              <a:t>28</a:t>
            </a:fld>
            <a:endParaRPr lang="en-US"/>
          </a:p>
        </p:txBody>
      </p:sp>
      <p:sp>
        <p:nvSpPr>
          <p:cNvPr id="66564" name="Rectangle 3"/>
          <p:cNvSpPr>
            <a:spLocks noGrp="1" noChangeArrowheads="1"/>
          </p:cNvSpPr>
          <p:nvPr>
            <p:ph sz="quarter" idx="1"/>
          </p:nvPr>
        </p:nvSpPr>
        <p:spPr>
          <a:xfrm>
            <a:off x="685800" y="1676400"/>
            <a:ext cx="7772400" cy="4114800"/>
          </a:xfrm>
        </p:spPr>
        <p:txBody>
          <a:bodyPr/>
          <a:lstStyle/>
          <a:p>
            <a:pPr>
              <a:buFont typeface="Wingdings" pitchFamily="2" charset="2"/>
              <a:buNone/>
            </a:pPr>
            <a:r>
              <a:rPr lang="en-US" dirty="0" smtClean="0"/>
              <a:t>Shepherd’s Grain 		</a:t>
            </a:r>
            <a:r>
              <a:rPr lang="en-US" sz="2000" dirty="0" smtClean="0">
                <a:hlinkClick r:id="rId2"/>
              </a:rPr>
              <a:t>http://www.shepherdsgrain.com/</a:t>
            </a:r>
            <a:endParaRPr lang="en-US" sz="2000" dirty="0" smtClean="0"/>
          </a:p>
          <a:p>
            <a:r>
              <a:rPr lang="en-US" dirty="0" smtClean="0"/>
              <a:t>A group of family farmers (mostly in </a:t>
            </a:r>
            <a:r>
              <a:rPr lang="en-US" dirty="0" smtClean="0"/>
              <a:t>Washington), </a:t>
            </a:r>
            <a:r>
              <a:rPr lang="en-US" dirty="0" smtClean="0"/>
              <a:t>certified as practicing sustainable agriculture by the Food </a:t>
            </a:r>
            <a:r>
              <a:rPr lang="en-US" dirty="0" smtClean="0"/>
              <a:t>Alliance, </a:t>
            </a:r>
            <a:r>
              <a:rPr lang="en-US" dirty="0" smtClean="0"/>
              <a:t>who sell high quality flours (high and low gluten and whole wheat) to specialty bakers, restaurants (Hot Lips Pizza</a:t>
            </a:r>
            <a:r>
              <a:rPr lang="en-US" dirty="0" smtClean="0"/>
              <a:t>) </a:t>
            </a:r>
            <a:r>
              <a:rPr lang="en-US" dirty="0" smtClean="0"/>
              <a:t>and catering (Bon Appétit</a:t>
            </a:r>
            <a:r>
              <a:rPr lang="en-US" dirty="0" smtClean="0"/>
              <a:t>).</a:t>
            </a:r>
            <a:endParaRPr lang="en-US" dirty="0" smtClean="0"/>
          </a:p>
        </p:txBody>
      </p:sp>
      <p:pic>
        <p:nvPicPr>
          <p:cNvPr id="66566" name="Picture 5"/>
          <p:cNvPicPr>
            <a:picLocks noChangeAspect="1" noChangeArrowheads="1"/>
          </p:cNvPicPr>
          <p:nvPr/>
        </p:nvPicPr>
        <p:blipFill>
          <a:blip r:embed="rId3" cstate="print"/>
          <a:srcRect/>
          <a:stretch>
            <a:fillRect/>
          </a:stretch>
        </p:blipFill>
        <p:spPr bwMode="auto">
          <a:xfrm>
            <a:off x="4038600" y="5181600"/>
            <a:ext cx="2122488" cy="1354138"/>
          </a:xfrm>
          <a:prstGeom prst="rect">
            <a:avLst/>
          </a:prstGeom>
          <a:noFill/>
          <a:ln w="9525">
            <a:noFill/>
            <a:miter lim="800000"/>
            <a:headEnd/>
            <a:tailEnd/>
          </a:ln>
        </p:spPr>
      </p:pic>
      <p:sp>
        <p:nvSpPr>
          <p:cNvPr id="66567" name="Rectangle 6"/>
          <p:cNvSpPr>
            <a:spLocks noChangeArrowheads="1"/>
          </p:cNvSpPr>
          <p:nvPr/>
        </p:nvSpPr>
        <p:spPr bwMode="auto">
          <a:xfrm>
            <a:off x="2895600" y="6491288"/>
            <a:ext cx="3408363" cy="366712"/>
          </a:xfrm>
          <a:prstGeom prst="rect">
            <a:avLst/>
          </a:prstGeom>
          <a:noFill/>
          <a:ln w="9525">
            <a:noFill/>
            <a:miter lim="800000"/>
            <a:headEnd/>
            <a:tailEnd/>
          </a:ln>
        </p:spPr>
        <p:txBody>
          <a:bodyPr wrap="none">
            <a:spAutoFit/>
          </a:bodyPr>
          <a:lstStyle/>
          <a:p>
            <a:r>
              <a:rPr lang="en-US" b="0" dirty="0">
                <a:hlinkClick r:id="rId4"/>
              </a:rPr>
              <a:t>http://www.hotlipspizza.com/index.html</a:t>
            </a:r>
            <a:endParaRPr lang="en-US" b="0" dirty="0"/>
          </a:p>
        </p:txBody>
      </p:sp>
      <p:pic>
        <p:nvPicPr>
          <p:cNvPr id="66568" name="Picture 8" descr="bamcologo"/>
          <p:cNvPicPr>
            <a:picLocks noChangeAspect="1" noChangeArrowheads="1"/>
          </p:cNvPicPr>
          <p:nvPr/>
        </p:nvPicPr>
        <p:blipFill>
          <a:blip r:embed="rId5" cstate="print"/>
          <a:srcRect/>
          <a:stretch>
            <a:fillRect/>
          </a:stretch>
        </p:blipFill>
        <p:spPr bwMode="auto">
          <a:xfrm>
            <a:off x="6324600" y="5181600"/>
            <a:ext cx="2171700" cy="1200150"/>
          </a:xfrm>
          <a:prstGeom prst="rect">
            <a:avLst/>
          </a:prstGeom>
          <a:noFill/>
          <a:ln w="9525">
            <a:noFill/>
            <a:miter lim="800000"/>
            <a:headEnd/>
            <a:tailEnd/>
          </a:ln>
        </p:spPr>
      </p:pic>
      <p:sp>
        <p:nvSpPr>
          <p:cNvPr id="66569" name="Rectangle 9"/>
          <p:cNvSpPr>
            <a:spLocks noChangeArrowheads="1"/>
          </p:cNvSpPr>
          <p:nvPr/>
        </p:nvSpPr>
        <p:spPr bwMode="auto">
          <a:xfrm>
            <a:off x="6324600" y="6491288"/>
            <a:ext cx="2197268" cy="369332"/>
          </a:xfrm>
          <a:prstGeom prst="rect">
            <a:avLst/>
          </a:prstGeom>
          <a:noFill/>
          <a:ln w="9525">
            <a:noFill/>
            <a:miter lim="800000"/>
            <a:headEnd/>
            <a:tailEnd/>
          </a:ln>
        </p:spPr>
        <p:txBody>
          <a:bodyPr wrap="none">
            <a:spAutoFit/>
          </a:bodyPr>
          <a:lstStyle/>
          <a:p>
            <a:r>
              <a:rPr lang="en-US" b="0" dirty="0" smtClean="0">
                <a:hlinkClick r:id="rId6"/>
              </a:rPr>
              <a:t>http://www.bamco.com/</a:t>
            </a:r>
            <a:endParaRPr lang="en-US" b="0" dirty="0"/>
          </a:p>
        </p:txBody>
      </p:sp>
      <p:pic>
        <p:nvPicPr>
          <p:cNvPr id="4098" name="Picture 2" descr="Shepherd's Grain Logo">
            <a:hlinkClick r:id="rId7"/>
          </p:cNvPr>
          <p:cNvPicPr>
            <a:picLocks noChangeAspect="1" noChangeArrowheads="1"/>
          </p:cNvPicPr>
          <p:nvPr/>
        </p:nvPicPr>
        <p:blipFill>
          <a:blip r:embed="rId8" cstate="print"/>
          <a:srcRect/>
          <a:stretch>
            <a:fillRect/>
          </a:stretch>
        </p:blipFill>
        <p:spPr bwMode="auto">
          <a:xfrm>
            <a:off x="304800" y="5029200"/>
            <a:ext cx="2667000" cy="161636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srcRect/>
          <a:stretch>
            <a:fillRect/>
          </a:stretch>
        </p:blipFill>
        <p:spPr bwMode="auto">
          <a:xfrm>
            <a:off x="2209800" y="2438400"/>
            <a:ext cx="1644742" cy="104933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85000" lnSpcReduction="20000"/>
          </a:bodyPr>
          <a:lstStyle/>
          <a:p>
            <a:pPr>
              <a:defRPr/>
            </a:pPr>
            <a:fld id="{8E37EF76-0CD4-4D8C-ACA0-6141D0B52119}" type="slidenum">
              <a:rPr lang="en-US" smtClean="0"/>
              <a:pPr>
                <a:defRPr/>
              </a:pPr>
              <a:t>29</a:t>
            </a:fld>
            <a:endParaRPr lang="en-US"/>
          </a:p>
        </p:txBody>
      </p:sp>
      <p:sp>
        <p:nvSpPr>
          <p:cNvPr id="4" name="Content Placeholder 3"/>
          <p:cNvSpPr>
            <a:spLocks noGrp="1"/>
          </p:cNvSpPr>
          <p:nvPr>
            <p:ph sz="quarter" idx="1"/>
          </p:nvPr>
        </p:nvSpPr>
        <p:spPr>
          <a:xfrm>
            <a:off x="612648" y="2819400"/>
            <a:ext cx="8153400" cy="3581400"/>
          </a:xfrm>
        </p:spPr>
        <p:txBody>
          <a:bodyPr>
            <a:normAutofit fontScale="92500" lnSpcReduction="10000"/>
          </a:bodyPr>
          <a:lstStyle/>
          <a:p>
            <a:pPr>
              <a:buNone/>
            </a:pPr>
            <a:r>
              <a:rPr lang="en-US" b="1" dirty="0" smtClean="0"/>
              <a:t>Farmers</a:t>
            </a:r>
          </a:p>
          <a:p>
            <a:r>
              <a:rPr lang="en-US" dirty="0" smtClean="0"/>
              <a:t>These are our wheat farmers. They make up the </a:t>
            </a:r>
            <a:r>
              <a:rPr lang="en-US" b="1" dirty="0" smtClean="0"/>
              <a:t>Shepherd’s Grain Cooperative</a:t>
            </a:r>
            <a:r>
              <a:rPr lang="en-US" dirty="0" smtClean="0"/>
              <a:t>, a Food Alliance certified group of farms around Reardon, Washington. They have made an unprecedented commitment to practice a no-till method of cultivation, to grow a hard winter wheat, </a:t>
            </a:r>
            <a:r>
              <a:rPr lang="en-US" dirty="0" smtClean="0"/>
              <a:t>to retain </a:t>
            </a:r>
            <a:r>
              <a:rPr lang="en-US" dirty="0" smtClean="0"/>
              <a:t>the grain’s identity and to sell the product in the local market instead of shipping the entire crop overseas. This is all a new way of thinking.</a:t>
            </a:r>
          </a:p>
          <a:p>
            <a:endParaRPr lang="en-US" dirty="0"/>
          </a:p>
        </p:txBody>
      </p:sp>
      <p:pic>
        <p:nvPicPr>
          <p:cNvPr id="1026" name="Picture 2" descr="Farmers"/>
          <p:cNvPicPr>
            <a:picLocks noChangeAspect="1" noChangeArrowheads="1"/>
          </p:cNvPicPr>
          <p:nvPr/>
        </p:nvPicPr>
        <p:blipFill>
          <a:blip r:embed="rId3" cstate="print"/>
          <a:srcRect/>
          <a:stretch>
            <a:fillRect/>
          </a:stretch>
        </p:blipFill>
        <p:spPr bwMode="auto">
          <a:xfrm>
            <a:off x="685800" y="0"/>
            <a:ext cx="8334375" cy="23812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304800" y="152400"/>
            <a:ext cx="8610600" cy="1143000"/>
          </a:xfrm>
        </p:spPr>
        <p:txBody>
          <a:bodyPr>
            <a:normAutofit fontScale="90000"/>
          </a:bodyPr>
          <a:lstStyle/>
          <a:p>
            <a:r>
              <a:rPr lang="en-US" sz="3600" dirty="0" smtClean="0"/>
              <a:t>Mainstream </a:t>
            </a:r>
            <a:r>
              <a:rPr lang="en-US" sz="3600" dirty="0" smtClean="0"/>
              <a:t>food supply chains have these characteristics:</a:t>
            </a:r>
          </a:p>
        </p:txBody>
      </p:sp>
      <p:sp>
        <p:nvSpPr>
          <p:cNvPr id="44034" name="Slide Number Placeholder 5"/>
          <p:cNvSpPr>
            <a:spLocks noGrp="1"/>
          </p:cNvSpPr>
          <p:nvPr>
            <p:ph type="sldNum" sz="quarter" idx="12"/>
          </p:nvPr>
        </p:nvSpPr>
        <p:spPr>
          <a:noFill/>
        </p:spPr>
        <p:txBody>
          <a:bodyPr>
            <a:normAutofit fontScale="85000" lnSpcReduction="20000"/>
          </a:bodyPr>
          <a:lstStyle/>
          <a:p>
            <a:fld id="{4BC8BE71-7F9D-4A75-9507-51664B1A22A8}" type="slidenum">
              <a:rPr lang="en-US"/>
              <a:pPr/>
              <a:t>3</a:t>
            </a:fld>
            <a:endParaRPr lang="en-US"/>
          </a:p>
        </p:txBody>
      </p:sp>
      <p:sp>
        <p:nvSpPr>
          <p:cNvPr id="44036" name="Rectangle 3"/>
          <p:cNvSpPr>
            <a:spLocks noGrp="1" noChangeArrowheads="1"/>
          </p:cNvSpPr>
          <p:nvPr>
            <p:ph sz="quarter" idx="1"/>
          </p:nvPr>
        </p:nvSpPr>
        <p:spPr>
          <a:xfrm>
            <a:off x="685800" y="1600200"/>
            <a:ext cx="8229600" cy="5029200"/>
          </a:xfrm>
        </p:spPr>
        <p:txBody>
          <a:bodyPr>
            <a:normAutofit/>
          </a:bodyPr>
          <a:lstStyle/>
          <a:p>
            <a:r>
              <a:rPr lang="en-US" sz="2900" dirty="0" smtClean="0"/>
              <a:t>Farmers:</a:t>
            </a:r>
          </a:p>
          <a:p>
            <a:pPr lvl="1"/>
            <a:r>
              <a:rPr lang="en-US" sz="2700" dirty="0" smtClean="0"/>
              <a:t>are often operating in restricted markets or under short-term contracts</a:t>
            </a:r>
          </a:p>
          <a:p>
            <a:pPr lvl="1"/>
            <a:r>
              <a:rPr lang="en-US" sz="2700" dirty="0" smtClean="0"/>
              <a:t>bear much of the risk</a:t>
            </a:r>
          </a:p>
          <a:p>
            <a:pPr lvl="1"/>
            <a:r>
              <a:rPr lang="en-US" sz="2700" dirty="0" smtClean="0"/>
              <a:t>may be treated as interchangeable (and exploitable) input suppliers</a:t>
            </a:r>
          </a:p>
        </p:txBody>
      </p:sp>
      <p:pic>
        <p:nvPicPr>
          <p:cNvPr id="2057" name="Picture 9" descr="C:\Documents and Settings\clbrown\Local Settings\Temporary Internet Files\Content.IE5\XV44XX3X\MCj02928280000[1].wmf"/>
          <p:cNvPicPr>
            <a:picLocks noChangeAspect="1" noChangeArrowheads="1"/>
          </p:cNvPicPr>
          <p:nvPr/>
        </p:nvPicPr>
        <p:blipFill>
          <a:blip r:embed="rId2" cstate="print"/>
          <a:srcRect/>
          <a:stretch>
            <a:fillRect/>
          </a:stretch>
        </p:blipFill>
        <p:spPr bwMode="auto">
          <a:xfrm>
            <a:off x="3581400" y="4648200"/>
            <a:ext cx="1822399" cy="1735531"/>
          </a:xfrm>
          <a:prstGeom prst="rect">
            <a:avLst/>
          </a:prstGeom>
          <a:noFill/>
        </p:spPr>
      </p:pic>
      <p:pic>
        <p:nvPicPr>
          <p:cNvPr id="2058" name="Picture 10" descr="C:\Documents and Settings\clbrown\Local Settings\Temporary Internet Files\Content.IE5\K3SJKEEA\MCj02926840000[1].wmf"/>
          <p:cNvPicPr>
            <a:picLocks noChangeAspect="1" noChangeArrowheads="1"/>
          </p:cNvPicPr>
          <p:nvPr/>
        </p:nvPicPr>
        <p:blipFill>
          <a:blip r:embed="rId3" cstate="print"/>
          <a:srcRect/>
          <a:stretch>
            <a:fillRect/>
          </a:stretch>
        </p:blipFill>
        <p:spPr bwMode="auto">
          <a:xfrm>
            <a:off x="5486400" y="4724400"/>
            <a:ext cx="1809598" cy="1652321"/>
          </a:xfrm>
          <a:prstGeom prst="rect">
            <a:avLst/>
          </a:prstGeom>
          <a:noFill/>
        </p:spPr>
      </p:pic>
      <p:pic>
        <p:nvPicPr>
          <p:cNvPr id="2059" name="Picture 11" descr="C:\Documents and Settings\clbrown\Local Settings\Temporary Internet Files\Content.IE5\KNPSKDZR\MCj02927060000[1].wmf"/>
          <p:cNvPicPr>
            <a:picLocks noChangeAspect="1" noChangeArrowheads="1"/>
          </p:cNvPicPr>
          <p:nvPr/>
        </p:nvPicPr>
        <p:blipFill>
          <a:blip r:embed="rId4" cstate="print"/>
          <a:srcRect/>
          <a:stretch>
            <a:fillRect/>
          </a:stretch>
        </p:blipFill>
        <p:spPr bwMode="auto">
          <a:xfrm>
            <a:off x="1371600" y="4800600"/>
            <a:ext cx="1809598" cy="151241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www.redtomato.org/img/header-bar.gif"/>
          <p:cNvPicPr>
            <a:picLocks noChangeAspect="1" noChangeArrowheads="1"/>
          </p:cNvPicPr>
          <p:nvPr/>
        </p:nvPicPr>
        <p:blipFill>
          <a:blip r:embed="rId2" cstate="print"/>
          <a:srcRect/>
          <a:stretch>
            <a:fillRect/>
          </a:stretch>
        </p:blipFill>
        <p:spPr bwMode="auto">
          <a:xfrm>
            <a:off x="0" y="1676400"/>
            <a:ext cx="8820150" cy="895350"/>
          </a:xfrm>
          <a:prstGeom prst="rect">
            <a:avLst/>
          </a:prstGeom>
          <a:noFill/>
        </p:spPr>
      </p:pic>
      <p:sp>
        <p:nvSpPr>
          <p:cNvPr id="67588" name="Rectangle 2"/>
          <p:cNvSpPr>
            <a:spLocks noGrp="1" noChangeArrowheads="1"/>
          </p:cNvSpPr>
          <p:nvPr>
            <p:ph type="title"/>
          </p:nvPr>
        </p:nvSpPr>
        <p:spPr>
          <a:xfrm>
            <a:off x="457200" y="0"/>
            <a:ext cx="8153400" cy="1143000"/>
          </a:xfrm>
        </p:spPr>
        <p:txBody>
          <a:bodyPr>
            <a:normAutofit/>
          </a:bodyPr>
          <a:lstStyle/>
          <a:p>
            <a:r>
              <a:rPr lang="en-US" sz="3700" dirty="0" smtClean="0"/>
              <a:t>Example of a </a:t>
            </a:r>
            <a:r>
              <a:rPr lang="en-US" sz="3600" dirty="0" smtClean="0"/>
              <a:t>mid-tier value chain</a:t>
            </a:r>
            <a:endParaRPr lang="en-US" sz="3700" dirty="0" smtClean="0"/>
          </a:p>
        </p:txBody>
      </p:sp>
      <p:sp>
        <p:nvSpPr>
          <p:cNvPr id="67586" name="Slide Number Placeholder 5"/>
          <p:cNvSpPr>
            <a:spLocks noGrp="1"/>
          </p:cNvSpPr>
          <p:nvPr>
            <p:ph type="sldNum" sz="quarter" idx="12"/>
          </p:nvPr>
        </p:nvSpPr>
        <p:spPr>
          <a:noFill/>
        </p:spPr>
        <p:txBody>
          <a:bodyPr>
            <a:normAutofit fontScale="85000" lnSpcReduction="20000"/>
          </a:bodyPr>
          <a:lstStyle/>
          <a:p>
            <a:fld id="{C5CBD204-6CEE-4A12-B0D6-4C47C27FE81C}" type="slidenum">
              <a:rPr lang="en-US"/>
              <a:pPr/>
              <a:t>30</a:t>
            </a:fld>
            <a:endParaRPr lang="en-US"/>
          </a:p>
        </p:txBody>
      </p:sp>
      <p:sp>
        <p:nvSpPr>
          <p:cNvPr id="67589" name="Rectangle 3"/>
          <p:cNvSpPr>
            <a:spLocks noGrp="1" noChangeArrowheads="1"/>
          </p:cNvSpPr>
          <p:nvPr>
            <p:ph sz="quarter" idx="1"/>
          </p:nvPr>
        </p:nvSpPr>
        <p:spPr>
          <a:xfrm>
            <a:off x="685800" y="2209800"/>
            <a:ext cx="7162800" cy="4114800"/>
          </a:xfrm>
        </p:spPr>
        <p:txBody>
          <a:bodyPr>
            <a:normAutofit lnSpcReduction="10000"/>
          </a:bodyPr>
          <a:lstStyle/>
          <a:p>
            <a:pPr>
              <a:buFont typeface="Wingdings" pitchFamily="2" charset="2"/>
              <a:buNone/>
            </a:pPr>
            <a:r>
              <a:rPr lang="en-US" sz="2800" dirty="0" smtClean="0"/>
              <a:t>Red Tomato </a:t>
            </a:r>
          </a:p>
          <a:p>
            <a:r>
              <a:rPr lang="en-US" sz="2800" dirty="0" smtClean="0"/>
              <a:t>A non-profit brokerage based in </a:t>
            </a:r>
            <a:r>
              <a:rPr lang="en-US" sz="2800" dirty="0" smtClean="0"/>
              <a:t>Massachusetts </a:t>
            </a:r>
            <a:r>
              <a:rPr lang="en-US" sz="2800" dirty="0" smtClean="0"/>
              <a:t>that connects fresh fruit and vegetable growers (especially fruit) throughout New England with retailers (such as Whole Foods, Trader Joes), </a:t>
            </a:r>
            <a:r>
              <a:rPr lang="en-US" sz="2800" dirty="0" smtClean="0"/>
              <a:t>distributors </a:t>
            </a:r>
            <a:r>
              <a:rPr lang="en-US" sz="2800" dirty="0" smtClean="0"/>
              <a:t>and food service, providing logistics, distribution, marketing and education including packaging, </a:t>
            </a:r>
            <a:r>
              <a:rPr lang="en-US" sz="2800" dirty="0" smtClean="0"/>
              <a:t>labeling and </a:t>
            </a:r>
            <a:r>
              <a:rPr lang="en-US" sz="2800" dirty="0" smtClean="0"/>
              <a:t>point of purchase materials, under the Red Tomato </a:t>
            </a:r>
            <a:r>
              <a:rPr lang="en-US" sz="2800" dirty="0" smtClean="0"/>
              <a:t>brand. </a:t>
            </a:r>
            <a:endParaRPr lang="en-US" sz="2800" dirty="0" smtClean="0"/>
          </a:p>
        </p:txBody>
      </p:sp>
      <p:sp>
        <p:nvSpPr>
          <p:cNvPr id="67590" name="Rectangle 10"/>
          <p:cNvSpPr>
            <a:spLocks noChangeArrowheads="1"/>
          </p:cNvSpPr>
          <p:nvPr/>
        </p:nvSpPr>
        <p:spPr bwMode="auto">
          <a:xfrm>
            <a:off x="2133600" y="6172200"/>
            <a:ext cx="2438400" cy="369332"/>
          </a:xfrm>
          <a:prstGeom prst="rect">
            <a:avLst/>
          </a:prstGeom>
          <a:noFill/>
          <a:ln w="9525">
            <a:noFill/>
            <a:miter lim="800000"/>
            <a:headEnd/>
            <a:tailEnd/>
          </a:ln>
        </p:spPr>
        <p:txBody>
          <a:bodyPr wrap="square">
            <a:spAutoFit/>
          </a:bodyPr>
          <a:lstStyle/>
          <a:p>
            <a:r>
              <a:rPr lang="en-US" b="0" dirty="0" smtClean="0">
                <a:hlinkClick r:id="rId3"/>
              </a:rPr>
              <a:t>http://www.redtomato.org/</a:t>
            </a:r>
            <a:r>
              <a:rPr lang="en-US" b="0" dirty="0" smtClean="0"/>
              <a:t> </a:t>
            </a:r>
            <a:endParaRPr lang="en-US" b="0" dirty="0"/>
          </a:p>
        </p:txBody>
      </p:sp>
      <p:pic>
        <p:nvPicPr>
          <p:cNvPr id="3078" name="Picture 6" descr="http://www.redtomato.org/img/bottom-tomato.gif">
            <a:hlinkClick r:id="rId4"/>
          </p:cNvPr>
          <p:cNvPicPr>
            <a:picLocks noChangeAspect="1" noChangeArrowheads="1"/>
          </p:cNvPicPr>
          <p:nvPr/>
        </p:nvPicPr>
        <p:blipFill>
          <a:blip r:embed="rId5" cstate="print"/>
          <a:srcRect/>
          <a:stretch>
            <a:fillRect/>
          </a:stretch>
        </p:blipFill>
        <p:spPr bwMode="auto">
          <a:xfrm>
            <a:off x="0" y="1219200"/>
            <a:ext cx="2324100" cy="485776"/>
          </a:xfrm>
          <a:prstGeom prst="rect">
            <a:avLst/>
          </a:prstGeom>
          <a:noFill/>
        </p:spPr>
      </p:pic>
      <p:pic>
        <p:nvPicPr>
          <p:cNvPr id="3082" name="Picture 10" descr="Red Tomato"/>
          <p:cNvPicPr>
            <a:picLocks noChangeAspect="1" noChangeArrowheads="1"/>
          </p:cNvPicPr>
          <p:nvPr/>
        </p:nvPicPr>
        <p:blipFill>
          <a:blip r:embed="rId6" cstate="print"/>
          <a:srcRect/>
          <a:stretch>
            <a:fillRect/>
          </a:stretch>
        </p:blipFill>
        <p:spPr bwMode="auto">
          <a:xfrm>
            <a:off x="0" y="838200"/>
            <a:ext cx="2209800" cy="381000"/>
          </a:xfrm>
          <a:prstGeom prst="rect">
            <a:avLst/>
          </a:prstGeom>
          <a:noFill/>
        </p:spPr>
      </p:pic>
      <p:pic>
        <p:nvPicPr>
          <p:cNvPr id="3088" name="Picture 16" descr="http://www.redtomato.org/images/logoblog.jpg">
            <a:hlinkClick r:id="rId7"/>
          </p:cNvPr>
          <p:cNvPicPr>
            <a:picLocks noChangeAspect="1" noChangeArrowheads="1"/>
          </p:cNvPicPr>
          <p:nvPr/>
        </p:nvPicPr>
        <p:blipFill>
          <a:blip r:embed="rId8" cstate="print"/>
          <a:srcRect/>
          <a:stretch>
            <a:fillRect/>
          </a:stretch>
        </p:blipFill>
        <p:spPr bwMode="auto">
          <a:xfrm>
            <a:off x="6781800" y="1600200"/>
            <a:ext cx="1743075" cy="1095376"/>
          </a:xfrm>
          <a:prstGeom prst="rect">
            <a:avLst/>
          </a:prstGeom>
          <a:noFill/>
        </p:spPr>
      </p:pic>
      <p:pic>
        <p:nvPicPr>
          <p:cNvPr id="10" name="Picture 9" descr="ad1"/>
          <p:cNvPicPr>
            <a:picLocks noChangeAspect="1" noChangeArrowheads="1"/>
          </p:cNvPicPr>
          <p:nvPr/>
        </p:nvPicPr>
        <p:blipFill>
          <a:blip r:embed="rId9" cstate="print"/>
          <a:srcRect/>
          <a:stretch>
            <a:fillRect/>
          </a:stretch>
        </p:blipFill>
        <p:spPr bwMode="auto">
          <a:xfrm>
            <a:off x="7688791" y="4343400"/>
            <a:ext cx="1455208"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www.redtomato.org/img/header-bar.gif"/>
          <p:cNvPicPr>
            <a:picLocks noChangeAspect="1" noChangeArrowheads="1"/>
          </p:cNvPicPr>
          <p:nvPr/>
        </p:nvPicPr>
        <p:blipFill>
          <a:blip r:embed="rId2" cstate="print"/>
          <a:srcRect/>
          <a:stretch>
            <a:fillRect/>
          </a:stretch>
        </p:blipFill>
        <p:spPr bwMode="auto">
          <a:xfrm>
            <a:off x="0" y="838200"/>
            <a:ext cx="8820150" cy="895350"/>
          </a:xfrm>
          <a:prstGeom prst="rect">
            <a:avLst/>
          </a:prstGeom>
          <a:noFill/>
        </p:spPr>
      </p:pic>
      <p:sp>
        <p:nvSpPr>
          <p:cNvPr id="67586" name="Slide Number Placeholder 5"/>
          <p:cNvSpPr>
            <a:spLocks noGrp="1"/>
          </p:cNvSpPr>
          <p:nvPr>
            <p:ph type="sldNum" sz="quarter" idx="12"/>
          </p:nvPr>
        </p:nvSpPr>
        <p:spPr>
          <a:noFill/>
        </p:spPr>
        <p:txBody>
          <a:bodyPr>
            <a:normAutofit fontScale="85000" lnSpcReduction="20000"/>
          </a:bodyPr>
          <a:lstStyle/>
          <a:p>
            <a:fld id="{C5CBD204-6CEE-4A12-B0D6-4C47C27FE81C}" type="slidenum">
              <a:rPr lang="en-US"/>
              <a:pPr/>
              <a:t>31</a:t>
            </a:fld>
            <a:endParaRPr lang="en-US"/>
          </a:p>
        </p:txBody>
      </p:sp>
      <p:sp>
        <p:nvSpPr>
          <p:cNvPr id="67589" name="Rectangle 3"/>
          <p:cNvSpPr>
            <a:spLocks noGrp="1" noChangeArrowheads="1"/>
          </p:cNvSpPr>
          <p:nvPr>
            <p:ph sz="quarter" idx="1"/>
          </p:nvPr>
        </p:nvSpPr>
        <p:spPr>
          <a:xfrm>
            <a:off x="457200" y="1295400"/>
            <a:ext cx="8534400" cy="5029200"/>
          </a:xfrm>
        </p:spPr>
        <p:txBody>
          <a:bodyPr>
            <a:normAutofit fontScale="85000" lnSpcReduction="20000"/>
          </a:bodyPr>
          <a:lstStyle/>
          <a:p>
            <a:r>
              <a:rPr lang="en-US" sz="2800" dirty="0" smtClean="0"/>
              <a:t>Red Tomato’s mission is connecting farmers and consumers through marketing, </a:t>
            </a:r>
            <a:r>
              <a:rPr lang="en-US" sz="2800" dirty="0" smtClean="0"/>
              <a:t>trade </a:t>
            </a:r>
            <a:r>
              <a:rPr lang="en-US" sz="2800" dirty="0" smtClean="0"/>
              <a:t>and education, and through a passionate belief that a family-farm, locally based, ecological, fair trade food system is the way to a better tomato</a:t>
            </a:r>
            <a:r>
              <a:rPr lang="en-US" sz="2800" b="1" dirty="0" smtClean="0"/>
              <a:t>     </a:t>
            </a:r>
            <a:endParaRPr lang="en-US" sz="2800" dirty="0" smtClean="0"/>
          </a:p>
          <a:p>
            <a:r>
              <a:rPr lang="en-US" sz="2800" dirty="0" smtClean="0"/>
              <a:t>Red Tomato </a:t>
            </a:r>
            <a:r>
              <a:rPr lang="en-US" sz="2800" dirty="0" smtClean="0"/>
              <a:t>believes, “…in </a:t>
            </a:r>
            <a:r>
              <a:rPr lang="en-US" sz="2800" dirty="0" smtClean="0"/>
              <a:t>fair prices for farmers, transparency in all our dealings, stewardship of the </a:t>
            </a:r>
            <a:r>
              <a:rPr lang="en-US" sz="2800" dirty="0" smtClean="0"/>
              <a:t>earth </a:t>
            </a:r>
            <a:r>
              <a:rPr lang="en-US" sz="2800" dirty="0" smtClean="0"/>
              <a:t>and the power of keeping the farmer’s story at the center of our branding and </a:t>
            </a:r>
            <a:r>
              <a:rPr lang="en-US" sz="2800" dirty="0" smtClean="0"/>
              <a:t>marketing.”</a:t>
            </a:r>
            <a:r>
              <a:rPr lang="en-US" sz="2400" dirty="0" smtClean="0"/>
              <a:t> </a:t>
            </a:r>
            <a:endParaRPr lang="en-US" sz="2400" dirty="0" smtClean="0"/>
          </a:p>
          <a:p>
            <a:pPr lvl="1"/>
            <a:r>
              <a:rPr lang="en-US" sz="2100" dirty="0" smtClean="0"/>
              <a:t>Red Tomato co-director and founder, Michael </a:t>
            </a:r>
            <a:r>
              <a:rPr lang="en-US" sz="2100" dirty="0" err="1" smtClean="0"/>
              <a:t>Rozyne</a:t>
            </a:r>
            <a:r>
              <a:rPr lang="en-US" sz="2100" dirty="0" smtClean="0"/>
              <a:t>, was a co-founder of the fair trade coffee company, </a:t>
            </a:r>
            <a:r>
              <a:rPr lang="en-US" sz="2100" dirty="0" smtClean="0">
                <a:hlinkClick r:id="rId3"/>
              </a:rPr>
              <a:t>Equal Exchange</a:t>
            </a:r>
            <a:r>
              <a:rPr lang="en-US" sz="2100" dirty="0" smtClean="0"/>
              <a:t>. </a:t>
            </a:r>
            <a:endParaRPr lang="en-US" sz="2500" dirty="0" smtClean="0"/>
          </a:p>
          <a:p>
            <a:r>
              <a:rPr lang="en-US" sz="2800" dirty="0" smtClean="0"/>
              <a:t>Uses packaging to tell a story and create brand identity</a:t>
            </a:r>
          </a:p>
          <a:p>
            <a:pPr lvl="1"/>
            <a:r>
              <a:rPr lang="en-US" sz="2200" dirty="0" smtClean="0"/>
              <a:t>Eco Apple™ Program </a:t>
            </a:r>
          </a:p>
          <a:p>
            <a:pPr lvl="1"/>
            <a:r>
              <a:rPr lang="en-US" sz="2200" dirty="0" smtClean="0"/>
              <a:t>Born and Raised Here™ Program</a:t>
            </a:r>
          </a:p>
          <a:p>
            <a:r>
              <a:rPr lang="en-US" sz="2800" dirty="0" smtClean="0"/>
              <a:t>Offers a variety of signage, </a:t>
            </a:r>
            <a:r>
              <a:rPr lang="en-US" sz="2800" dirty="0" smtClean="0"/>
              <a:t>banners </a:t>
            </a:r>
            <a:r>
              <a:rPr lang="en-US" sz="2800" dirty="0" smtClean="0"/>
              <a:t>and brochures to help promote their produce and the farmers who grow </a:t>
            </a:r>
            <a:r>
              <a:rPr lang="en-US" sz="2800" dirty="0" smtClean="0"/>
              <a:t>it.</a:t>
            </a:r>
            <a:endParaRPr lang="en-US" sz="2800" dirty="0" smtClean="0"/>
          </a:p>
        </p:txBody>
      </p:sp>
      <p:pic>
        <p:nvPicPr>
          <p:cNvPr id="3078" name="Picture 6" descr="http://www.redtomato.org/img/bottom-tomato.gif">
            <a:hlinkClick r:id="rId4"/>
          </p:cNvPr>
          <p:cNvPicPr>
            <a:picLocks noChangeAspect="1" noChangeArrowheads="1"/>
          </p:cNvPicPr>
          <p:nvPr/>
        </p:nvPicPr>
        <p:blipFill>
          <a:blip r:embed="rId5" cstate="print"/>
          <a:srcRect/>
          <a:stretch>
            <a:fillRect/>
          </a:stretch>
        </p:blipFill>
        <p:spPr bwMode="auto">
          <a:xfrm>
            <a:off x="0" y="381000"/>
            <a:ext cx="2324100" cy="485776"/>
          </a:xfrm>
          <a:prstGeom prst="rect">
            <a:avLst/>
          </a:prstGeom>
          <a:noFill/>
        </p:spPr>
      </p:pic>
      <p:pic>
        <p:nvPicPr>
          <p:cNvPr id="3082" name="Picture 10" descr="Red Tomato"/>
          <p:cNvPicPr>
            <a:picLocks noChangeAspect="1" noChangeArrowheads="1"/>
          </p:cNvPicPr>
          <p:nvPr/>
        </p:nvPicPr>
        <p:blipFill>
          <a:blip r:embed="rId6" cstate="print"/>
          <a:srcRect/>
          <a:stretch>
            <a:fillRect/>
          </a:stretch>
        </p:blipFill>
        <p:spPr bwMode="auto">
          <a:xfrm>
            <a:off x="0" y="0"/>
            <a:ext cx="2209800" cy="381000"/>
          </a:xfrm>
          <a:prstGeom prst="rect">
            <a:avLst/>
          </a:prstGeom>
          <a:noFill/>
        </p:spPr>
      </p:pic>
      <p:sp>
        <p:nvSpPr>
          <p:cNvPr id="11" name="Rectangle 10"/>
          <p:cNvSpPr/>
          <p:nvPr/>
        </p:nvSpPr>
        <p:spPr>
          <a:xfrm>
            <a:off x="4876800" y="4648200"/>
            <a:ext cx="3635162" cy="369332"/>
          </a:xfrm>
          <a:prstGeom prst="rect">
            <a:avLst/>
          </a:prstGeom>
        </p:spPr>
        <p:txBody>
          <a:bodyPr wrap="none">
            <a:spAutoFit/>
          </a:bodyPr>
          <a:lstStyle/>
          <a:p>
            <a:r>
              <a:rPr lang="en-US" b="0" dirty="0" smtClean="0">
                <a:hlinkClick r:id="rId7"/>
              </a:rPr>
              <a:t>http://www.redtomato.org/packaging.php</a:t>
            </a:r>
            <a:r>
              <a:rPr lang="en-US" b="0" dirty="0" smtClean="0"/>
              <a:t> </a:t>
            </a:r>
            <a:endParaRPr lang="en-US" b="0" dirty="0"/>
          </a:p>
        </p:txBody>
      </p:sp>
      <p:sp>
        <p:nvSpPr>
          <p:cNvPr id="12" name="Rectangle 11"/>
          <p:cNvSpPr/>
          <p:nvPr/>
        </p:nvSpPr>
        <p:spPr>
          <a:xfrm>
            <a:off x="4724400" y="4953000"/>
            <a:ext cx="4002249" cy="369332"/>
          </a:xfrm>
          <a:prstGeom prst="rect">
            <a:avLst/>
          </a:prstGeom>
        </p:spPr>
        <p:txBody>
          <a:bodyPr wrap="none">
            <a:spAutoFit/>
          </a:bodyPr>
          <a:lstStyle/>
          <a:p>
            <a:r>
              <a:rPr lang="en-US" b="0" dirty="0" smtClean="0">
                <a:hlinkClick r:id="rId8"/>
              </a:rPr>
              <a:t>http://www.redtomato.org/merchandising.php</a:t>
            </a:r>
            <a:r>
              <a:rPr lang="en-US" b="0" dirty="0" smtClean="0"/>
              <a:t> </a:t>
            </a:r>
            <a:endParaRPr lang="en-US" b="0" dirty="0"/>
          </a:p>
        </p:txBody>
      </p:sp>
      <p:pic>
        <p:nvPicPr>
          <p:cNvPr id="47110" name="Picture 6" descr="http://www.redtomato.org/images/madison.gif"/>
          <p:cNvPicPr>
            <a:picLocks noChangeAspect="1" noChangeArrowheads="1"/>
          </p:cNvPicPr>
          <p:nvPr/>
        </p:nvPicPr>
        <p:blipFill>
          <a:blip r:embed="rId9" cstate="print"/>
          <a:srcRect/>
          <a:stretch>
            <a:fillRect/>
          </a:stretch>
        </p:blipFill>
        <p:spPr bwMode="auto">
          <a:xfrm>
            <a:off x="685800" y="6324600"/>
            <a:ext cx="7010400" cy="36195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thoughts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8E37EF76-0CD4-4D8C-ACA0-6141D0B52119}" type="slidenum">
              <a:rPr lang="en-US" smtClean="0"/>
              <a:pPr>
                <a:defRPr/>
              </a:pPr>
              <a:t>32</a:t>
            </a:fld>
            <a:endParaRPr lang="en-US"/>
          </a:p>
        </p:txBody>
      </p:sp>
      <p:sp>
        <p:nvSpPr>
          <p:cNvPr id="4" name="Content Placeholder 3"/>
          <p:cNvSpPr>
            <a:spLocks noGrp="1"/>
          </p:cNvSpPr>
          <p:nvPr>
            <p:ph sz="quarter" idx="1"/>
          </p:nvPr>
        </p:nvSpPr>
        <p:spPr>
          <a:xfrm>
            <a:off x="609600" y="1447800"/>
            <a:ext cx="7924800" cy="4495800"/>
          </a:xfrm>
        </p:spPr>
        <p:txBody>
          <a:bodyPr/>
          <a:lstStyle/>
          <a:p>
            <a:r>
              <a:rPr lang="en-US" dirty="0" smtClean="0"/>
              <a:t>The growth in demand for local foods and “food with a face” has created an opportunity for the development of mid-tier value </a:t>
            </a:r>
            <a:r>
              <a:rPr lang="en-US" dirty="0" smtClean="0"/>
              <a:t>chains.</a:t>
            </a:r>
            <a:endParaRPr lang="en-US" dirty="0" smtClean="0"/>
          </a:p>
          <a:p>
            <a:r>
              <a:rPr lang="en-US" dirty="0" smtClean="0"/>
              <a:t>Mid-tier value chains help mid-size farms market a higher volume of products for a differentiated-product price (vs. commodity prices</a:t>
            </a:r>
            <a:r>
              <a:rPr lang="en-US" dirty="0" smtClean="0"/>
              <a:t>).</a:t>
            </a:r>
            <a:endParaRPr lang="en-US" dirty="0" smtClean="0"/>
          </a:p>
          <a:p>
            <a:r>
              <a:rPr lang="en-US" dirty="0" smtClean="0"/>
              <a:t>Value chains require a new way of thinking about supply chain </a:t>
            </a:r>
            <a:r>
              <a:rPr lang="en-US" dirty="0" smtClean="0"/>
              <a:t>relationships, and </a:t>
            </a:r>
            <a:r>
              <a:rPr lang="en-US" dirty="0" smtClean="0"/>
              <a:t>farmers can learn from successful value chain </a:t>
            </a:r>
            <a:r>
              <a:rPr lang="en-US" dirty="0" smtClean="0"/>
              <a:t>pioneers.</a:t>
            </a:r>
            <a:endParaRPr lang="en-US" dirty="0"/>
          </a:p>
        </p:txBody>
      </p:sp>
      <p:pic>
        <p:nvPicPr>
          <p:cNvPr id="7" name="Picture 6" descr="http://www.redtomato.org/img/bottom-tomato.gif">
            <a:hlinkClick r:id="rId2"/>
          </p:cNvPr>
          <p:cNvPicPr>
            <a:picLocks noChangeAspect="1" noChangeArrowheads="1"/>
          </p:cNvPicPr>
          <p:nvPr/>
        </p:nvPicPr>
        <p:blipFill>
          <a:blip r:embed="rId3" cstate="print"/>
          <a:srcRect/>
          <a:stretch>
            <a:fillRect/>
          </a:stretch>
        </p:blipFill>
        <p:spPr bwMode="auto">
          <a:xfrm>
            <a:off x="6819900" y="6372224"/>
            <a:ext cx="2324100" cy="485776"/>
          </a:xfrm>
          <a:prstGeom prst="rect">
            <a:avLst/>
          </a:prstGeom>
          <a:noFill/>
        </p:spPr>
      </p:pic>
      <p:pic>
        <p:nvPicPr>
          <p:cNvPr id="8" name="Picture 10" descr="Red Tomato"/>
          <p:cNvPicPr>
            <a:picLocks noChangeAspect="1" noChangeArrowheads="1"/>
          </p:cNvPicPr>
          <p:nvPr/>
        </p:nvPicPr>
        <p:blipFill>
          <a:blip r:embed="rId4" cstate="print"/>
          <a:srcRect/>
          <a:stretch>
            <a:fillRect/>
          </a:stretch>
        </p:blipFill>
        <p:spPr bwMode="auto">
          <a:xfrm>
            <a:off x="6781800" y="6019800"/>
            <a:ext cx="2209800" cy="381000"/>
          </a:xfrm>
          <a:prstGeom prst="rect">
            <a:avLst/>
          </a:prstGeom>
          <a:noFill/>
        </p:spPr>
      </p:pic>
      <p:pic>
        <p:nvPicPr>
          <p:cNvPr id="9" name="Picture 2" descr="Shepherd's Grain Logo">
            <a:hlinkClick r:id="rId5"/>
          </p:cNvPr>
          <p:cNvPicPr>
            <a:picLocks noChangeAspect="1" noChangeArrowheads="1"/>
          </p:cNvPicPr>
          <p:nvPr/>
        </p:nvPicPr>
        <p:blipFill>
          <a:blip r:embed="rId6" cstate="print"/>
          <a:srcRect/>
          <a:stretch>
            <a:fillRect/>
          </a:stretch>
        </p:blipFill>
        <p:spPr bwMode="auto">
          <a:xfrm>
            <a:off x="5029200" y="5888182"/>
            <a:ext cx="1600200" cy="969818"/>
          </a:xfrm>
          <a:prstGeom prst="rect">
            <a:avLst/>
          </a:prstGeom>
          <a:noFill/>
        </p:spPr>
      </p:pic>
      <p:pic>
        <p:nvPicPr>
          <p:cNvPr id="10" name="Picture 9" descr="CNB%20Transparent%20NEW"/>
          <p:cNvPicPr>
            <a:picLocks noChangeAspect="1" noChangeArrowheads="1"/>
          </p:cNvPicPr>
          <p:nvPr/>
        </p:nvPicPr>
        <p:blipFill>
          <a:blip r:embed="rId7" cstate="print"/>
          <a:srcRect/>
          <a:stretch>
            <a:fillRect/>
          </a:stretch>
        </p:blipFill>
        <p:spPr bwMode="auto">
          <a:xfrm>
            <a:off x="0" y="5865812"/>
            <a:ext cx="2286000" cy="992188"/>
          </a:xfrm>
          <a:prstGeom prst="rect">
            <a:avLst/>
          </a:prstGeom>
          <a:noFill/>
          <a:ln w="9525">
            <a:noFill/>
            <a:miter lim="800000"/>
            <a:headEnd/>
            <a:tailEnd/>
          </a:ln>
        </p:spPr>
      </p:pic>
      <p:pic>
        <p:nvPicPr>
          <p:cNvPr id="11" name="Picture 5" descr="ov_logo01"/>
          <p:cNvPicPr>
            <a:picLocks noChangeAspect="1" noChangeArrowheads="1"/>
          </p:cNvPicPr>
          <p:nvPr/>
        </p:nvPicPr>
        <p:blipFill>
          <a:blip r:embed="rId8" cstate="print"/>
          <a:srcRect/>
          <a:stretch>
            <a:fillRect/>
          </a:stretch>
        </p:blipFill>
        <p:spPr bwMode="auto">
          <a:xfrm>
            <a:off x="2971800" y="5851992"/>
            <a:ext cx="1447800" cy="1006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8E37EF76-0CD4-4D8C-ACA0-6141D0B52119}" type="slidenum">
              <a:rPr lang="en-US" smtClean="0"/>
              <a:pPr>
                <a:defRPr/>
              </a:pPr>
              <a:t>33</a:t>
            </a:fld>
            <a:endParaRPr lang="en-US"/>
          </a:p>
        </p:txBody>
      </p:sp>
      <p:sp>
        <p:nvSpPr>
          <p:cNvPr id="4" name="Content Placeholder 3"/>
          <p:cNvSpPr>
            <a:spLocks noGrp="1"/>
          </p:cNvSpPr>
          <p:nvPr>
            <p:ph sz="quarter" idx="1"/>
          </p:nvPr>
        </p:nvSpPr>
        <p:spPr>
          <a:xfrm>
            <a:off x="612648" y="1447800"/>
            <a:ext cx="8153400" cy="5181600"/>
          </a:xfrm>
        </p:spPr>
        <p:txBody>
          <a:bodyPr>
            <a:normAutofit/>
          </a:bodyPr>
          <a:lstStyle/>
          <a:p>
            <a:r>
              <a:rPr lang="en-US" sz="2000" dirty="0" smtClean="0"/>
              <a:t>Stevenson, Steve and Rich </a:t>
            </a:r>
            <a:r>
              <a:rPr lang="en-US" sz="2000" dirty="0" err="1" smtClean="0"/>
              <a:t>Pirog</a:t>
            </a:r>
            <a:r>
              <a:rPr lang="en-US" sz="2000" dirty="0" smtClean="0"/>
              <a:t>. </a:t>
            </a:r>
            <a:r>
              <a:rPr lang="en-US" sz="2000" i="1" dirty="0" smtClean="0"/>
              <a:t>Middle Marketing Food Value Chains: Definitions and Distinctions</a:t>
            </a:r>
            <a:r>
              <a:rPr lang="en-US" sz="2000" dirty="0" smtClean="0"/>
              <a:t>. www.agofthemiddle.org/papers/valuechain.pdf</a:t>
            </a:r>
          </a:p>
          <a:p>
            <a:r>
              <a:rPr lang="en-US" sz="2000" dirty="0" smtClean="0"/>
              <a:t>Country Natural Beef. www.oregoncountrybeef.com/</a:t>
            </a:r>
            <a:endParaRPr lang="en-US" sz="2000" dirty="0" smtClean="0">
              <a:hlinkClick r:id="rId2"/>
            </a:endParaRPr>
          </a:p>
          <a:p>
            <a:r>
              <a:rPr lang="en-US" sz="2000" dirty="0" smtClean="0"/>
              <a:t>Food Alliance. foodalliance.org/</a:t>
            </a:r>
            <a:endParaRPr lang="en-US" sz="2000" dirty="0" smtClean="0">
              <a:hlinkClick r:id="rId2"/>
            </a:endParaRPr>
          </a:p>
          <a:p>
            <a:r>
              <a:rPr lang="en-US" sz="2000" dirty="0" smtClean="0"/>
              <a:t>Whole Grains Council. www.wholegrainscouncil.org/</a:t>
            </a:r>
          </a:p>
          <a:p>
            <a:r>
              <a:rPr lang="en-US" sz="2000" dirty="0" smtClean="0"/>
              <a:t>Gray, Thomas. “Business structure helps producers address power disparity in the marketplace.”</a:t>
            </a:r>
            <a:r>
              <a:rPr lang="en-US" sz="2000" i="1" dirty="0" smtClean="0"/>
              <a:t> Rural Cooperatives. </a:t>
            </a:r>
            <a:r>
              <a:rPr lang="en-US" sz="2000" dirty="0" smtClean="0"/>
              <a:t>www.rurdev.usda.gov/rbs/pub/may07/may07.pdf</a:t>
            </a:r>
            <a:endParaRPr lang="en-US" sz="2000" dirty="0" smtClean="0">
              <a:hlinkClick r:id="rId2"/>
            </a:endParaRPr>
          </a:p>
          <a:p>
            <a:r>
              <a:rPr lang="en-US" sz="2000" i="1" dirty="0" smtClean="0"/>
              <a:t>Food Alliance Certified Pumpkin in </a:t>
            </a:r>
            <a:r>
              <a:rPr lang="en-US" sz="2000" i="1" dirty="0" err="1" smtClean="0"/>
              <a:t>Burgerville</a:t>
            </a:r>
            <a:r>
              <a:rPr lang="en-US" sz="2000" i="1" dirty="0" smtClean="0"/>
              <a:t> Milkshakes and Smoothies - Fall 2009 </a:t>
            </a:r>
            <a:r>
              <a:rPr lang="en-US" sz="2000" dirty="0" smtClean="0"/>
              <a:t>www.youtube.com/watch?v=UfEJBTuGjC8</a:t>
            </a:r>
          </a:p>
          <a:p>
            <a:r>
              <a:rPr lang="en-US" sz="2000" dirty="0" err="1" smtClean="0"/>
              <a:t>Stahlbush</a:t>
            </a:r>
            <a:r>
              <a:rPr lang="en-US" sz="2000" dirty="0" smtClean="0"/>
              <a:t> Island Farms. www.stahlbush.com/</a:t>
            </a:r>
            <a:endParaRPr lang="en-US" sz="2000" dirty="0" smtClean="0">
              <a:hlinkClick r:id="rId2"/>
            </a:endParaRPr>
          </a:p>
          <a:p>
            <a:r>
              <a:rPr lang="en-US" sz="2000" dirty="0" smtClean="0"/>
              <a:t>Truitt Bros., Inc. www.truittbros.com/</a:t>
            </a:r>
          </a:p>
          <a:p>
            <a:r>
              <a:rPr lang="en-US" sz="2000" dirty="0" err="1" smtClean="0"/>
              <a:t>Burgerville</a:t>
            </a:r>
            <a:r>
              <a:rPr lang="en-US" sz="2000" dirty="0" smtClean="0"/>
              <a:t>. burgerville.com/</a:t>
            </a:r>
          </a:p>
          <a:p>
            <a:r>
              <a:rPr lang="en-US" sz="2000" dirty="0" smtClean="0"/>
              <a:t>Organic Valley. www.organicvalley.coop/</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8E37EF76-0CD4-4D8C-ACA0-6141D0B52119}" type="slidenum">
              <a:rPr lang="en-US" smtClean="0"/>
              <a:pPr>
                <a:defRPr/>
              </a:pPr>
              <a:t>34</a:t>
            </a:fld>
            <a:endParaRPr lang="en-US"/>
          </a:p>
        </p:txBody>
      </p:sp>
      <p:sp>
        <p:nvSpPr>
          <p:cNvPr id="4" name="Content Placeholder 3"/>
          <p:cNvSpPr>
            <a:spLocks noGrp="1"/>
          </p:cNvSpPr>
          <p:nvPr>
            <p:ph sz="quarter" idx="1"/>
          </p:nvPr>
        </p:nvSpPr>
        <p:spPr>
          <a:xfrm>
            <a:off x="612648" y="1447800"/>
            <a:ext cx="8153400" cy="5257800"/>
          </a:xfrm>
        </p:spPr>
        <p:txBody>
          <a:bodyPr>
            <a:normAutofit/>
          </a:bodyPr>
          <a:lstStyle/>
          <a:p>
            <a:r>
              <a:rPr lang="en-US" sz="2000" dirty="0" smtClean="0"/>
              <a:t>Stevenson, Steve. June, 2009. </a:t>
            </a:r>
            <a:r>
              <a:rPr lang="en-US" sz="2000" i="1" dirty="0" smtClean="0"/>
              <a:t>Values-based food supply chains: Country Natural Beef</a:t>
            </a:r>
            <a:r>
              <a:rPr lang="en-US" sz="2000" dirty="0" smtClean="0"/>
              <a:t>. www.agofthemiddle.org/pubs/cnbcasestudyfinalrev.pdf</a:t>
            </a:r>
          </a:p>
          <a:p>
            <a:r>
              <a:rPr lang="en-US" sz="2000" dirty="0" err="1" smtClean="0"/>
              <a:t>PCC</a:t>
            </a:r>
            <a:r>
              <a:rPr lang="en-US" sz="2000" dirty="0" smtClean="0"/>
              <a:t> Natural Markets. www.pccnaturalmarkets.com/ </a:t>
            </a:r>
          </a:p>
          <a:p>
            <a:r>
              <a:rPr lang="en-US" sz="2000" dirty="0" smtClean="0"/>
              <a:t>Stevenson, Steve. June, 2009. </a:t>
            </a:r>
            <a:r>
              <a:rPr lang="en-US" sz="2000" i="1" dirty="0" smtClean="0"/>
              <a:t>Values-based food supply chains: Organic Valley</a:t>
            </a:r>
            <a:r>
              <a:rPr lang="en-US" sz="2000" dirty="0" smtClean="0"/>
              <a:t>. www.agofthemiddle.org/pubs/ovcasestudyfinalrev.pdf</a:t>
            </a:r>
            <a:endParaRPr lang="en-US" sz="2000" dirty="0" smtClean="0">
              <a:hlinkClick r:id="rId2"/>
            </a:endParaRPr>
          </a:p>
          <a:p>
            <a:r>
              <a:rPr lang="en-US" sz="2000" dirty="0" err="1" smtClean="0"/>
              <a:t>CROPP</a:t>
            </a:r>
            <a:r>
              <a:rPr lang="en-US" sz="2000" dirty="0" smtClean="0"/>
              <a:t> Cooperative. www.farmers.coop/ </a:t>
            </a:r>
          </a:p>
          <a:p>
            <a:r>
              <a:rPr lang="en-US" sz="2000" dirty="0" smtClean="0"/>
              <a:t>Stevenson, Steve. June, 2009. </a:t>
            </a:r>
            <a:r>
              <a:rPr lang="en-US" sz="2000" i="1" dirty="0" smtClean="0"/>
              <a:t>Values-based food supply chains: Shepherd’s Grain</a:t>
            </a:r>
            <a:r>
              <a:rPr lang="en-US" sz="2000" dirty="0" smtClean="0"/>
              <a:t>. www.agofthemiddle.org/pubs/sgcasestudyfinalrev.pdf</a:t>
            </a:r>
          </a:p>
          <a:p>
            <a:r>
              <a:rPr lang="en-US" sz="2000" dirty="0" smtClean="0"/>
              <a:t>Shepherd’s Grain. www.shepherdsgrain.com/ </a:t>
            </a:r>
          </a:p>
          <a:p>
            <a:r>
              <a:rPr lang="en-US" sz="2000" dirty="0" smtClean="0"/>
              <a:t>Hot Lips Pizza. www.hotlipspizza.com/index.html</a:t>
            </a:r>
          </a:p>
          <a:p>
            <a:r>
              <a:rPr lang="en-US" sz="2000" dirty="0" smtClean="0"/>
              <a:t>Bon Appétit. www.bamco.com/</a:t>
            </a:r>
          </a:p>
          <a:p>
            <a:r>
              <a:rPr lang="en-US" sz="2000" dirty="0" smtClean="0"/>
              <a:t>Stevenson, Steve. June, 2009. </a:t>
            </a:r>
            <a:r>
              <a:rPr lang="en-US" sz="2000" i="1" dirty="0" smtClean="0"/>
              <a:t>Values-based food supply chains: Red Tomato</a:t>
            </a:r>
            <a:r>
              <a:rPr lang="en-US" sz="2000" dirty="0" smtClean="0"/>
              <a:t>. www.agofthemiddle.org/pubs/rtcasestudyfinalrev.pdf</a:t>
            </a:r>
          </a:p>
          <a:p>
            <a:r>
              <a:rPr lang="en-US" sz="2000" dirty="0" smtClean="0"/>
              <a:t>Red Tomato. www.redtomato.org/</a:t>
            </a:r>
          </a:p>
          <a:p>
            <a:endParaRPr lang="en-US" sz="2000" dirty="0" smtClean="0">
              <a:hlinkClick r:id="rId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381000" y="152400"/>
            <a:ext cx="8458200" cy="1143000"/>
          </a:xfrm>
        </p:spPr>
        <p:txBody>
          <a:bodyPr>
            <a:normAutofit fontScale="90000"/>
          </a:bodyPr>
          <a:lstStyle/>
          <a:p>
            <a:r>
              <a:rPr lang="en-US" sz="3600" dirty="0"/>
              <a:t>M</a:t>
            </a:r>
            <a:r>
              <a:rPr lang="en-US" sz="3600" dirty="0" smtClean="0"/>
              <a:t>ainstream </a:t>
            </a:r>
            <a:r>
              <a:rPr lang="en-US" sz="3600" dirty="0" smtClean="0"/>
              <a:t>food supply chains have these characteristics:</a:t>
            </a:r>
            <a:endParaRPr lang="en-US" sz="3000" b="1" dirty="0" smtClean="0"/>
          </a:p>
        </p:txBody>
      </p:sp>
      <p:sp>
        <p:nvSpPr>
          <p:cNvPr id="45058" name="Slide Number Placeholder 5"/>
          <p:cNvSpPr>
            <a:spLocks noGrp="1"/>
          </p:cNvSpPr>
          <p:nvPr>
            <p:ph type="sldNum" sz="quarter" idx="12"/>
          </p:nvPr>
        </p:nvSpPr>
        <p:spPr>
          <a:noFill/>
        </p:spPr>
        <p:txBody>
          <a:bodyPr>
            <a:normAutofit fontScale="85000" lnSpcReduction="20000"/>
          </a:bodyPr>
          <a:lstStyle/>
          <a:p>
            <a:fld id="{8EA54FE1-6B25-4266-B20F-83C691A1A906}" type="slidenum">
              <a:rPr lang="en-US"/>
              <a:pPr/>
              <a:t>4</a:t>
            </a:fld>
            <a:endParaRPr lang="en-US"/>
          </a:p>
        </p:txBody>
      </p:sp>
      <p:sp>
        <p:nvSpPr>
          <p:cNvPr id="45060" name="Rectangle 3"/>
          <p:cNvSpPr>
            <a:spLocks noGrp="1" noChangeArrowheads="1"/>
          </p:cNvSpPr>
          <p:nvPr>
            <p:ph sz="quarter" idx="1"/>
          </p:nvPr>
        </p:nvSpPr>
        <p:spPr>
          <a:xfrm>
            <a:off x="381000" y="1600200"/>
            <a:ext cx="8229600" cy="5029200"/>
          </a:xfrm>
        </p:spPr>
        <p:txBody>
          <a:bodyPr>
            <a:normAutofit/>
          </a:bodyPr>
          <a:lstStyle/>
          <a:p>
            <a:r>
              <a:rPr lang="en-US" sz="2900" dirty="0" smtClean="0"/>
              <a:t>Benefits and profits from the sale of food products to the final consumer are not evenly distributed across the supply </a:t>
            </a:r>
            <a:r>
              <a:rPr lang="en-US" sz="2900" dirty="0" smtClean="0"/>
              <a:t>chain.</a:t>
            </a:r>
            <a:endParaRPr lang="en-US" sz="2900" dirty="0" smtClean="0"/>
          </a:p>
          <a:p>
            <a:pPr lvl="1"/>
            <a:r>
              <a:rPr lang="en-US" sz="2700" dirty="0" smtClean="0"/>
              <a:t>Food processors and marketers usually receive a disproportionately higher </a:t>
            </a:r>
            <a:r>
              <a:rPr lang="en-US" sz="2700" dirty="0" smtClean="0"/>
              <a:t>share. </a:t>
            </a:r>
            <a:endParaRPr lang="en-US" sz="2700" dirty="0" smtClean="0"/>
          </a:p>
        </p:txBody>
      </p:sp>
      <p:pic>
        <p:nvPicPr>
          <p:cNvPr id="1026" name="Picture 2" descr="C:\Documents and Settings\clbrown\Local Settings\Temporary Internet Files\Content.IE5\K3SJKEEA\MCj04398170000[1].png"/>
          <p:cNvPicPr>
            <a:picLocks noChangeAspect="1" noChangeArrowheads="1"/>
          </p:cNvPicPr>
          <p:nvPr/>
        </p:nvPicPr>
        <p:blipFill>
          <a:blip r:embed="rId2" cstate="print"/>
          <a:srcRect/>
          <a:stretch>
            <a:fillRect/>
          </a:stretch>
        </p:blipFill>
        <p:spPr bwMode="auto">
          <a:xfrm>
            <a:off x="2514600" y="4267200"/>
            <a:ext cx="1905000" cy="1905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Documents and Settings\clbrown\Local Settings\Temporary Internet Files\Content.IE5\HBO6O43P\MCj03835200000[1].wmf"/>
          <p:cNvPicPr>
            <a:picLocks noChangeAspect="1" noChangeArrowheads="1"/>
          </p:cNvPicPr>
          <p:nvPr/>
        </p:nvPicPr>
        <p:blipFill>
          <a:blip r:embed="rId2" cstate="print"/>
          <a:srcRect/>
          <a:stretch>
            <a:fillRect/>
          </a:stretch>
        </p:blipFill>
        <p:spPr bwMode="auto">
          <a:xfrm>
            <a:off x="4114800" y="5034845"/>
            <a:ext cx="1600200" cy="1594555"/>
          </a:xfrm>
          <a:prstGeom prst="rect">
            <a:avLst/>
          </a:prstGeom>
          <a:noFill/>
        </p:spPr>
      </p:pic>
      <p:sp>
        <p:nvSpPr>
          <p:cNvPr id="47107" name="Rectangle 2"/>
          <p:cNvSpPr>
            <a:spLocks noGrp="1" noChangeArrowheads="1"/>
          </p:cNvSpPr>
          <p:nvPr>
            <p:ph type="title"/>
          </p:nvPr>
        </p:nvSpPr>
        <p:spPr>
          <a:xfrm>
            <a:off x="304800" y="152400"/>
            <a:ext cx="8458200" cy="1143000"/>
          </a:xfrm>
        </p:spPr>
        <p:txBody>
          <a:bodyPr>
            <a:normAutofit fontScale="90000"/>
          </a:bodyPr>
          <a:lstStyle/>
          <a:p>
            <a:r>
              <a:rPr lang="en-US" sz="3600" dirty="0" smtClean="0"/>
              <a:t>Values-based food supply chains are different from </a:t>
            </a:r>
            <a:r>
              <a:rPr lang="en-US" sz="3600" dirty="0" smtClean="0"/>
              <a:t>mainstream </a:t>
            </a:r>
            <a:r>
              <a:rPr lang="en-US" sz="3600" dirty="0" smtClean="0"/>
              <a:t>food supply chains in </a:t>
            </a:r>
            <a:r>
              <a:rPr lang="en-US" sz="3600" dirty="0" smtClean="0"/>
              <a:t>two </a:t>
            </a:r>
            <a:r>
              <a:rPr lang="en-US" sz="3600" dirty="0" smtClean="0"/>
              <a:t>ways:</a:t>
            </a:r>
          </a:p>
        </p:txBody>
      </p:sp>
      <p:sp>
        <p:nvSpPr>
          <p:cNvPr id="47106" name="Slide Number Placeholder 5"/>
          <p:cNvSpPr>
            <a:spLocks noGrp="1"/>
          </p:cNvSpPr>
          <p:nvPr>
            <p:ph type="sldNum" sz="quarter" idx="12"/>
          </p:nvPr>
        </p:nvSpPr>
        <p:spPr>
          <a:noFill/>
        </p:spPr>
        <p:txBody>
          <a:bodyPr>
            <a:normAutofit fontScale="85000" lnSpcReduction="20000"/>
          </a:bodyPr>
          <a:lstStyle/>
          <a:p>
            <a:fld id="{4CF27647-8077-4562-AFD2-F1DFD90909D7}" type="slidenum">
              <a:rPr lang="en-US"/>
              <a:pPr/>
              <a:t>5</a:t>
            </a:fld>
            <a:endParaRPr lang="en-US"/>
          </a:p>
        </p:txBody>
      </p:sp>
      <p:sp>
        <p:nvSpPr>
          <p:cNvPr id="47108" name="Rectangle 3"/>
          <p:cNvSpPr>
            <a:spLocks noGrp="1" noChangeArrowheads="1"/>
          </p:cNvSpPr>
          <p:nvPr>
            <p:ph sz="quarter" idx="1"/>
          </p:nvPr>
        </p:nvSpPr>
        <p:spPr>
          <a:xfrm>
            <a:off x="914400" y="1600200"/>
            <a:ext cx="8229600" cy="5029200"/>
          </a:xfrm>
        </p:spPr>
        <p:txBody>
          <a:bodyPr>
            <a:normAutofit/>
          </a:bodyPr>
          <a:lstStyle/>
          <a:p>
            <a:pPr>
              <a:buNone/>
            </a:pPr>
            <a:r>
              <a:rPr lang="en-US" dirty="0" smtClean="0">
                <a:solidFill>
                  <a:schemeClr val="accent2"/>
                </a:solidFill>
              </a:rPr>
              <a:t>1. </a:t>
            </a:r>
            <a:r>
              <a:rPr lang="en-US" dirty="0" smtClean="0"/>
              <a:t>Business relationships among strategic partners interacting in the supply chain are based on a written set of values (</a:t>
            </a:r>
            <a:r>
              <a:rPr lang="en-US" u="sng" dirty="0" smtClean="0"/>
              <a:t>values-based</a:t>
            </a:r>
            <a:r>
              <a:rPr lang="en-US" dirty="0" smtClean="0"/>
              <a:t> supply chains</a:t>
            </a:r>
            <a:r>
              <a:rPr lang="en-US" dirty="0" smtClean="0"/>
              <a:t>).</a:t>
            </a:r>
            <a:endParaRPr lang="en-US" dirty="0" smtClean="0"/>
          </a:p>
          <a:p>
            <a:pPr lvl="1"/>
            <a:r>
              <a:rPr lang="en-US" sz="2700" dirty="0" smtClean="0"/>
              <a:t>Business relationships are framed in win-win terms where all supply chain partners have a strategic interest in the performance and well-being of other partners, resulting in high level of interdependence and </a:t>
            </a:r>
            <a:r>
              <a:rPr lang="en-US" sz="2700" dirty="0" smtClean="0"/>
              <a:t>trust.</a:t>
            </a:r>
            <a:endParaRPr lang="en-US" sz="27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304800" y="152400"/>
            <a:ext cx="8458200" cy="1143000"/>
          </a:xfrm>
        </p:spPr>
        <p:txBody>
          <a:bodyPr>
            <a:normAutofit fontScale="90000"/>
          </a:bodyPr>
          <a:lstStyle/>
          <a:p>
            <a:r>
              <a:rPr lang="en-US" sz="3600" dirty="0" smtClean="0"/>
              <a:t>Values-based food supply chains are different from </a:t>
            </a:r>
            <a:r>
              <a:rPr lang="en-US" sz="3600" dirty="0" smtClean="0"/>
              <a:t>mainstream </a:t>
            </a:r>
            <a:r>
              <a:rPr lang="en-US" sz="3600" dirty="0" smtClean="0"/>
              <a:t>food supply chains in </a:t>
            </a:r>
            <a:r>
              <a:rPr lang="en-US" sz="3600" dirty="0" smtClean="0"/>
              <a:t>two </a:t>
            </a:r>
            <a:r>
              <a:rPr lang="en-US" sz="3600" dirty="0" smtClean="0"/>
              <a:t>ways:</a:t>
            </a:r>
          </a:p>
        </p:txBody>
      </p:sp>
      <p:sp>
        <p:nvSpPr>
          <p:cNvPr id="47106" name="Slide Number Placeholder 5"/>
          <p:cNvSpPr>
            <a:spLocks noGrp="1"/>
          </p:cNvSpPr>
          <p:nvPr>
            <p:ph type="sldNum" sz="quarter" idx="12"/>
          </p:nvPr>
        </p:nvSpPr>
        <p:spPr>
          <a:noFill/>
        </p:spPr>
        <p:txBody>
          <a:bodyPr>
            <a:normAutofit fontScale="85000" lnSpcReduction="20000"/>
          </a:bodyPr>
          <a:lstStyle/>
          <a:p>
            <a:fld id="{4CF27647-8077-4562-AFD2-F1DFD90909D7}" type="slidenum">
              <a:rPr lang="en-US"/>
              <a:pPr/>
              <a:t>6</a:t>
            </a:fld>
            <a:endParaRPr lang="en-US"/>
          </a:p>
        </p:txBody>
      </p:sp>
      <p:sp>
        <p:nvSpPr>
          <p:cNvPr id="47108" name="Rectangle 3"/>
          <p:cNvSpPr>
            <a:spLocks noGrp="1" noChangeArrowheads="1"/>
          </p:cNvSpPr>
          <p:nvPr>
            <p:ph sz="quarter" idx="1"/>
          </p:nvPr>
        </p:nvSpPr>
        <p:spPr>
          <a:xfrm>
            <a:off x="685800" y="1600200"/>
            <a:ext cx="8229600" cy="5029200"/>
          </a:xfrm>
        </p:spPr>
        <p:txBody>
          <a:bodyPr>
            <a:normAutofit/>
          </a:bodyPr>
          <a:lstStyle/>
          <a:p>
            <a:pPr lvl="1"/>
            <a:r>
              <a:rPr lang="en-US" sz="2700" dirty="0" smtClean="0"/>
              <a:t>Farmers are strategic partners with rights and responsibilities related to supply chain information, risk-taking, </a:t>
            </a:r>
            <a:r>
              <a:rPr lang="en-US" sz="2700" dirty="0" smtClean="0"/>
              <a:t>governance </a:t>
            </a:r>
            <a:r>
              <a:rPr lang="en-US" sz="2700" dirty="0" smtClean="0"/>
              <a:t>and decision </a:t>
            </a:r>
            <a:r>
              <a:rPr lang="en-US" sz="2700" dirty="0" smtClean="0"/>
              <a:t>making. </a:t>
            </a:r>
            <a:endParaRPr lang="en-US" sz="2700" dirty="0" smtClean="0"/>
          </a:p>
          <a:p>
            <a:pPr lvl="1"/>
            <a:r>
              <a:rPr lang="en-US" sz="2700" dirty="0" smtClean="0"/>
              <a:t>The welfare of all strategic partners is taken into consideration including appropriate profit margins, living </a:t>
            </a:r>
            <a:r>
              <a:rPr lang="en-US" sz="2700" dirty="0" smtClean="0"/>
              <a:t>wages and </a:t>
            </a:r>
            <a:r>
              <a:rPr lang="en-US" sz="2700" dirty="0" smtClean="0"/>
              <a:t>long-term business </a:t>
            </a:r>
            <a:r>
              <a:rPr lang="en-US" sz="2700" dirty="0" smtClean="0"/>
              <a:t>agreements.</a:t>
            </a:r>
            <a:endParaRPr lang="en-US" sz="2700" dirty="0" smtClean="0"/>
          </a:p>
        </p:txBody>
      </p:sp>
      <p:pic>
        <p:nvPicPr>
          <p:cNvPr id="5122" name="Picture 2" descr="C:\Documents and Settings\clbrown\Local Settings\Temporary Internet Files\Content.IE5\KNPSKDZR\MCj04125900000[1].wmf"/>
          <p:cNvPicPr>
            <a:picLocks noChangeAspect="1" noChangeArrowheads="1"/>
          </p:cNvPicPr>
          <p:nvPr/>
        </p:nvPicPr>
        <p:blipFill>
          <a:blip r:embed="rId2" cstate="print"/>
          <a:srcRect/>
          <a:stretch>
            <a:fillRect/>
          </a:stretch>
        </p:blipFill>
        <p:spPr bwMode="auto">
          <a:xfrm>
            <a:off x="3352800" y="4724400"/>
            <a:ext cx="2731129" cy="194278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a:xfrm>
            <a:off x="381000" y="152400"/>
            <a:ext cx="8458200" cy="1143000"/>
          </a:xfrm>
        </p:spPr>
        <p:txBody>
          <a:bodyPr>
            <a:normAutofit fontScale="90000"/>
          </a:bodyPr>
          <a:lstStyle/>
          <a:p>
            <a:r>
              <a:rPr lang="en-US" sz="3600" dirty="0" smtClean="0"/>
              <a:t>Values-based food supply chains are different from </a:t>
            </a:r>
            <a:r>
              <a:rPr lang="en-US" sz="3600" dirty="0" smtClean="0"/>
              <a:t>mainstream </a:t>
            </a:r>
            <a:r>
              <a:rPr lang="en-US" sz="3600" dirty="0" smtClean="0"/>
              <a:t>food supply chains in </a:t>
            </a:r>
            <a:r>
              <a:rPr lang="en-US" sz="3600" dirty="0" smtClean="0"/>
              <a:t>two </a:t>
            </a:r>
            <a:r>
              <a:rPr lang="en-US" sz="3600" dirty="0" smtClean="0"/>
              <a:t>ways:</a:t>
            </a:r>
          </a:p>
        </p:txBody>
      </p:sp>
      <p:sp>
        <p:nvSpPr>
          <p:cNvPr id="46082" name="Slide Number Placeholder 5"/>
          <p:cNvSpPr>
            <a:spLocks noGrp="1"/>
          </p:cNvSpPr>
          <p:nvPr>
            <p:ph type="sldNum" sz="quarter" idx="12"/>
          </p:nvPr>
        </p:nvSpPr>
        <p:spPr>
          <a:noFill/>
        </p:spPr>
        <p:txBody>
          <a:bodyPr>
            <a:normAutofit fontScale="85000" lnSpcReduction="20000"/>
          </a:bodyPr>
          <a:lstStyle/>
          <a:p>
            <a:fld id="{560BF6F8-99AA-4A55-A3F9-C790F3847584}" type="slidenum">
              <a:rPr lang="en-US"/>
              <a:pPr/>
              <a:t>7</a:t>
            </a:fld>
            <a:endParaRPr lang="en-US"/>
          </a:p>
        </p:txBody>
      </p:sp>
      <p:sp>
        <p:nvSpPr>
          <p:cNvPr id="46085" name="Rectangle 3"/>
          <p:cNvSpPr>
            <a:spLocks noGrp="1" noChangeArrowheads="1"/>
          </p:cNvSpPr>
          <p:nvPr>
            <p:ph sz="quarter" idx="1"/>
          </p:nvPr>
        </p:nvSpPr>
        <p:spPr>
          <a:xfrm>
            <a:off x="381000" y="1676400"/>
            <a:ext cx="8534400" cy="4953000"/>
          </a:xfrm>
        </p:spPr>
        <p:txBody>
          <a:bodyPr/>
          <a:lstStyle/>
          <a:p>
            <a:pPr>
              <a:buNone/>
            </a:pPr>
            <a:r>
              <a:rPr lang="en-US" sz="2900" dirty="0" smtClean="0">
                <a:solidFill>
                  <a:schemeClr val="accent2"/>
                </a:solidFill>
              </a:rPr>
              <a:t>2. </a:t>
            </a:r>
            <a:r>
              <a:rPr lang="en-US" sz="2900" dirty="0" smtClean="0"/>
              <a:t>Products are differentiated from similar food products based on product attributes such as food quality, safety, and/or functionality along with environmental and social attributes such as sustainable or organic production and treatment of farm workers or </a:t>
            </a:r>
            <a:r>
              <a:rPr lang="en-US" sz="2900" dirty="0" smtClean="0"/>
              <a:t>animals.</a:t>
            </a:r>
            <a:endParaRPr lang="en-US" sz="2900" dirty="0" smtClean="0"/>
          </a:p>
        </p:txBody>
      </p:sp>
      <p:pic>
        <p:nvPicPr>
          <p:cNvPr id="46083" name="Picture 7" descr="Animal%20Welfare%20Picture%20Hatfield"/>
          <p:cNvPicPr>
            <a:picLocks noChangeAspect="1" noChangeArrowheads="1"/>
          </p:cNvPicPr>
          <p:nvPr/>
        </p:nvPicPr>
        <p:blipFill>
          <a:blip r:embed="rId2" cstate="print"/>
          <a:srcRect/>
          <a:stretch>
            <a:fillRect/>
          </a:stretch>
        </p:blipFill>
        <p:spPr bwMode="auto">
          <a:xfrm>
            <a:off x="1219200" y="4202113"/>
            <a:ext cx="4260850" cy="2655887"/>
          </a:xfrm>
          <a:prstGeom prst="rect">
            <a:avLst/>
          </a:prstGeom>
          <a:noFill/>
          <a:ln w="9525">
            <a:noFill/>
            <a:miter lim="800000"/>
            <a:headEnd/>
            <a:tailEnd/>
          </a:ln>
        </p:spPr>
      </p:pic>
      <p:pic>
        <p:nvPicPr>
          <p:cNvPr id="46086" name="Picture 5" descr="FA%20Certified">
            <a:hlinkClick r:id="rId3"/>
          </p:cNvPr>
          <p:cNvPicPr>
            <a:picLocks noChangeAspect="1" noChangeArrowheads="1"/>
          </p:cNvPicPr>
          <p:nvPr/>
        </p:nvPicPr>
        <p:blipFill>
          <a:blip r:embed="rId4" cstate="print"/>
          <a:srcRect/>
          <a:stretch>
            <a:fillRect/>
          </a:stretch>
        </p:blipFill>
        <p:spPr bwMode="auto">
          <a:xfrm>
            <a:off x="5867400" y="4800600"/>
            <a:ext cx="1076325" cy="1076325"/>
          </a:xfrm>
          <a:prstGeom prst="rect">
            <a:avLst/>
          </a:prstGeom>
          <a:noFill/>
          <a:ln w="9525">
            <a:noFill/>
            <a:miter lim="800000"/>
            <a:headEnd/>
            <a:tailEnd/>
          </a:ln>
        </p:spPr>
      </p:pic>
      <p:pic>
        <p:nvPicPr>
          <p:cNvPr id="46087" name="Picture 6" descr="Lookforwholegrain">
            <a:hlinkClick r:id="rId5"/>
          </p:cNvPr>
          <p:cNvPicPr>
            <a:picLocks noChangeAspect="1" noChangeArrowheads="1"/>
          </p:cNvPicPr>
          <p:nvPr/>
        </p:nvPicPr>
        <p:blipFill>
          <a:blip r:embed="rId6" cstate="print"/>
          <a:srcRect/>
          <a:stretch>
            <a:fillRect/>
          </a:stretch>
        </p:blipFill>
        <p:spPr bwMode="auto">
          <a:xfrm>
            <a:off x="7315200" y="4648200"/>
            <a:ext cx="1076325" cy="1400175"/>
          </a:xfrm>
          <a:prstGeom prst="rect">
            <a:avLst/>
          </a:prstGeom>
          <a:noFill/>
          <a:ln w="9525">
            <a:noFill/>
            <a:miter lim="800000"/>
            <a:headEnd/>
            <a:tailEnd/>
          </a:ln>
        </p:spPr>
      </p:pic>
      <p:sp>
        <p:nvSpPr>
          <p:cNvPr id="46088" name="Rectangle 8"/>
          <p:cNvSpPr>
            <a:spLocks noChangeArrowheads="1"/>
          </p:cNvSpPr>
          <p:nvPr/>
        </p:nvSpPr>
        <p:spPr bwMode="auto">
          <a:xfrm>
            <a:off x="3733800" y="6491288"/>
            <a:ext cx="1697038" cy="366712"/>
          </a:xfrm>
          <a:prstGeom prst="rect">
            <a:avLst/>
          </a:prstGeom>
          <a:noFill/>
          <a:ln w="9525">
            <a:noFill/>
            <a:miter lim="800000"/>
            <a:headEnd/>
            <a:tailEnd/>
          </a:ln>
        </p:spPr>
        <p:txBody>
          <a:bodyPr wrap="none" anchor="ctr">
            <a:spAutoFit/>
          </a:bodyPr>
          <a:lstStyle/>
          <a:p>
            <a:r>
              <a:rPr lang="en-US" i="1" dirty="0">
                <a:hlinkClick r:id="rId7"/>
              </a:rPr>
              <a:t>Healthy Animals</a:t>
            </a:r>
            <a:r>
              <a:rPr lang="en-US" b="0" dirty="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normAutofit fontScale="85000" lnSpcReduction="20000"/>
          </a:bodyPr>
          <a:lstStyle/>
          <a:p>
            <a:fld id="{4CF27647-8077-4562-AFD2-F1DFD90909D7}" type="slidenum">
              <a:rPr lang="en-US"/>
              <a:pPr/>
              <a:t>8</a:t>
            </a:fld>
            <a:endParaRPr lang="en-US"/>
          </a:p>
        </p:txBody>
      </p:sp>
      <p:sp>
        <p:nvSpPr>
          <p:cNvPr id="47108" name="Rectangle 3"/>
          <p:cNvSpPr>
            <a:spLocks noGrp="1" noChangeArrowheads="1"/>
          </p:cNvSpPr>
          <p:nvPr>
            <p:ph sz="quarter" idx="1"/>
          </p:nvPr>
        </p:nvSpPr>
        <p:spPr>
          <a:xfrm>
            <a:off x="685800" y="1600200"/>
            <a:ext cx="7543800" cy="5029200"/>
          </a:xfrm>
        </p:spPr>
        <p:txBody>
          <a:bodyPr>
            <a:normAutofit/>
          </a:bodyPr>
          <a:lstStyle/>
          <a:p>
            <a:pPr>
              <a:buNone/>
            </a:pPr>
            <a:r>
              <a:rPr lang="en-US" sz="3600" dirty="0" smtClean="0"/>
              <a:t>We will refer to values-based food supply chains as “value </a:t>
            </a:r>
            <a:r>
              <a:rPr lang="en-US" sz="3600" dirty="0" smtClean="0"/>
              <a:t>chains.”</a:t>
            </a:r>
            <a:endParaRPr lang="en-US" sz="3600" dirty="0" smtClean="0"/>
          </a:p>
          <a:p>
            <a:pPr>
              <a:buNone/>
            </a:pPr>
            <a:endParaRPr lang="en-US" sz="27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sz="4000" smtClean="0"/>
              <a:t>General characteristics of value chains</a:t>
            </a:r>
          </a:p>
        </p:txBody>
      </p:sp>
      <p:sp>
        <p:nvSpPr>
          <p:cNvPr id="49154" name="Slide Number Placeholder 5"/>
          <p:cNvSpPr>
            <a:spLocks noGrp="1"/>
          </p:cNvSpPr>
          <p:nvPr>
            <p:ph type="sldNum" sz="quarter" idx="12"/>
          </p:nvPr>
        </p:nvSpPr>
        <p:spPr>
          <a:noFill/>
        </p:spPr>
        <p:txBody>
          <a:bodyPr>
            <a:normAutofit fontScale="85000" lnSpcReduction="20000"/>
          </a:bodyPr>
          <a:lstStyle/>
          <a:p>
            <a:fld id="{8764D95E-5D76-415B-A247-4EFD1E230BD0}" type="slidenum">
              <a:rPr lang="en-US"/>
              <a:pPr/>
              <a:t>9</a:t>
            </a:fld>
            <a:endParaRPr lang="en-US"/>
          </a:p>
        </p:txBody>
      </p:sp>
      <p:sp>
        <p:nvSpPr>
          <p:cNvPr id="49156" name="Rectangle 3"/>
          <p:cNvSpPr>
            <a:spLocks noGrp="1" noChangeArrowheads="1"/>
          </p:cNvSpPr>
          <p:nvPr>
            <p:ph sz="quarter" idx="1"/>
          </p:nvPr>
        </p:nvSpPr>
        <p:spPr/>
        <p:txBody>
          <a:bodyPr/>
          <a:lstStyle/>
          <a:p>
            <a:r>
              <a:rPr lang="en-US" dirty="0" smtClean="0"/>
              <a:t>Value chains combine scale with product differentiation, and cooperation with </a:t>
            </a:r>
            <a:r>
              <a:rPr lang="en-US" dirty="0" smtClean="0"/>
              <a:t>competition, </a:t>
            </a:r>
            <a:r>
              <a:rPr lang="en-US" dirty="0" smtClean="0"/>
              <a:t>to achieve advantages in the </a:t>
            </a:r>
            <a:r>
              <a:rPr lang="en-US" dirty="0" smtClean="0"/>
              <a:t>marketplace.</a:t>
            </a:r>
            <a:endParaRPr lang="en-US" dirty="0" smtClean="0"/>
          </a:p>
          <a:p>
            <a:pPr lvl="1"/>
            <a:r>
              <a:rPr lang="en-US" sz="2700" dirty="0" smtClean="0"/>
              <a:t>Cooperation within the supply chain, competition with other supply chains</a:t>
            </a:r>
          </a:p>
        </p:txBody>
      </p:sp>
      <p:pic>
        <p:nvPicPr>
          <p:cNvPr id="49157" name="Picture 5" descr="focus1"/>
          <p:cNvPicPr>
            <a:picLocks noChangeAspect="1" noChangeArrowheads="1"/>
          </p:cNvPicPr>
          <p:nvPr/>
        </p:nvPicPr>
        <p:blipFill>
          <a:blip r:embed="rId2" cstate="print"/>
          <a:srcRect/>
          <a:stretch>
            <a:fillRect/>
          </a:stretch>
        </p:blipFill>
        <p:spPr bwMode="auto">
          <a:xfrm>
            <a:off x="2209800" y="4191000"/>
            <a:ext cx="5651500"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2207</TotalTime>
  <Words>1864</Words>
  <Application>Microsoft Office PowerPoint</Application>
  <PresentationFormat>On-screen Show (4:3)</PresentationFormat>
  <Paragraphs>196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Median</vt:lpstr>
      <vt:lpstr>Values-based food supply chains</vt:lpstr>
      <vt:lpstr>Mainstream food supply chains have these characteristics:</vt:lpstr>
      <vt:lpstr>Mainstream food supply chains have these characteristics:</vt:lpstr>
      <vt:lpstr>Mainstream food supply chains have these characteristics:</vt:lpstr>
      <vt:lpstr>Values-based food supply chains are different from mainstream food supply chains in two ways:</vt:lpstr>
      <vt:lpstr>Values-based food supply chains are different from mainstream food supply chains in two ways:</vt:lpstr>
      <vt:lpstr>Values-based food supply chains are different from mainstream food supply chains in two ways:</vt:lpstr>
      <vt:lpstr>PowerPoint Presentation</vt:lpstr>
      <vt:lpstr>General characteristics of value chains</vt:lpstr>
      <vt:lpstr>General characteristics of value chains</vt:lpstr>
      <vt:lpstr>General characteristics of value chains</vt:lpstr>
      <vt:lpstr>General characteristics of value chains</vt:lpstr>
      <vt:lpstr>General characteristics of value chains</vt:lpstr>
      <vt:lpstr>Mid-tier value chains are strategic alliances between mid-size, independent (often cooperative) food production, processing, distribution and sales enterprises that seek to create and retain more value on the farmer end of the supply chain, and effectively operate at regional levels with significant volumes.</vt:lpstr>
      <vt:lpstr>What we know about mid-tier value chains</vt:lpstr>
      <vt:lpstr>What we know about mid-tier value chains</vt:lpstr>
      <vt:lpstr>What we know about mid-tier value chains</vt:lpstr>
      <vt:lpstr>Challenges for mid-tier value chains</vt:lpstr>
      <vt:lpstr>Challenges for mid-tier value chains</vt:lpstr>
      <vt:lpstr>Challenges for mid-tier value chains</vt:lpstr>
      <vt:lpstr>Example of a mid-tier value chain</vt:lpstr>
      <vt:lpstr>Country Natural Beef</vt:lpstr>
      <vt:lpstr>Country Natural Beef</vt:lpstr>
      <vt:lpstr>Country Natural Beef</vt:lpstr>
      <vt:lpstr>Country Natural Beef</vt:lpstr>
      <vt:lpstr>Example of a mid-tier value chain</vt:lpstr>
      <vt:lpstr>Who owns Organic Valley?  Family farmers!</vt:lpstr>
      <vt:lpstr>Example of a mid-tier value chain</vt:lpstr>
      <vt:lpstr>PowerPoint Presentation</vt:lpstr>
      <vt:lpstr>Example of a mid-tier value chain</vt:lpstr>
      <vt:lpstr>PowerPoint Presentation</vt:lpstr>
      <vt:lpstr>Concluding thoughts</vt:lpstr>
      <vt:lpstr>References</vt:lpstr>
      <vt:lpstr>References</vt:lpstr>
    </vt:vector>
  </TitlesOfParts>
  <Company>WVU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Cheryl Brown</dc:creator>
  <cp:lastModifiedBy>Cris</cp:lastModifiedBy>
  <cp:revision>177</cp:revision>
  <cp:lastPrinted>1601-01-01T00:00:00Z</cp:lastPrinted>
  <dcterms:created xsi:type="dcterms:W3CDTF">2008-03-10T17:41:16Z</dcterms:created>
  <dcterms:modified xsi:type="dcterms:W3CDTF">2010-12-14T21:04:53Z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TC010690891033</vt:lpwstr>
  </property>
</Properties>
</file>